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 id="2147483693" r:id="rId3"/>
    <p:sldMasterId id="2147483705" r:id="rId4"/>
    <p:sldMasterId id="2147483717" r:id="rId5"/>
    <p:sldMasterId id="2147483729" r:id="rId6"/>
    <p:sldMasterId id="2147483742" r:id="rId7"/>
    <p:sldMasterId id="2147483754" r:id="rId8"/>
  </p:sldMasterIdLst>
  <p:notesMasterIdLst>
    <p:notesMasterId r:id="rId74"/>
  </p:notesMasterIdLst>
  <p:handoutMasterIdLst>
    <p:handoutMasterId r:id="rId75"/>
  </p:handoutMasterIdLst>
  <p:sldIdLst>
    <p:sldId id="480" r:id="rId9"/>
    <p:sldId id="524" r:id="rId10"/>
    <p:sldId id="523" r:id="rId11"/>
    <p:sldId id="540" r:id="rId12"/>
    <p:sldId id="541" r:id="rId13"/>
    <p:sldId id="568" r:id="rId14"/>
    <p:sldId id="569" r:id="rId15"/>
    <p:sldId id="570" r:id="rId16"/>
    <p:sldId id="550" r:id="rId17"/>
    <p:sldId id="542" r:id="rId18"/>
    <p:sldId id="546" r:id="rId19"/>
    <p:sldId id="547" r:id="rId20"/>
    <p:sldId id="548" r:id="rId21"/>
    <p:sldId id="552" r:id="rId22"/>
    <p:sldId id="554" r:id="rId23"/>
    <p:sldId id="551" r:id="rId24"/>
    <p:sldId id="556" r:id="rId25"/>
    <p:sldId id="563" r:id="rId26"/>
    <p:sldId id="558" r:id="rId27"/>
    <p:sldId id="559" r:id="rId28"/>
    <p:sldId id="561" r:id="rId29"/>
    <p:sldId id="562" r:id="rId30"/>
    <p:sldId id="560" r:id="rId31"/>
    <p:sldId id="555" r:id="rId32"/>
    <p:sldId id="573" r:id="rId33"/>
    <p:sldId id="564" r:id="rId34"/>
    <p:sldId id="565" r:id="rId35"/>
    <p:sldId id="566" r:id="rId36"/>
    <p:sldId id="543" r:id="rId37"/>
    <p:sldId id="572" r:id="rId38"/>
    <p:sldId id="567" r:id="rId39"/>
    <p:sldId id="522" r:id="rId40"/>
    <p:sldId id="483" r:id="rId41"/>
    <p:sldId id="537" r:id="rId42"/>
    <p:sldId id="485" r:id="rId43"/>
    <p:sldId id="518" r:id="rId44"/>
    <p:sldId id="591" r:id="rId45"/>
    <p:sldId id="538" r:id="rId46"/>
    <p:sldId id="521" r:id="rId47"/>
    <p:sldId id="575" r:id="rId48"/>
    <p:sldId id="574" r:id="rId49"/>
    <p:sldId id="576" r:id="rId50"/>
    <p:sldId id="577" r:id="rId51"/>
    <p:sldId id="501" r:id="rId52"/>
    <p:sldId id="502" r:id="rId53"/>
    <p:sldId id="504" r:id="rId54"/>
    <p:sldId id="579" r:id="rId55"/>
    <p:sldId id="592" r:id="rId56"/>
    <p:sldId id="580" r:id="rId57"/>
    <p:sldId id="581" r:id="rId58"/>
    <p:sldId id="519" r:id="rId59"/>
    <p:sldId id="589" r:id="rId60"/>
    <p:sldId id="531" r:id="rId61"/>
    <p:sldId id="593" r:id="rId62"/>
    <p:sldId id="595" r:id="rId63"/>
    <p:sldId id="588" r:id="rId64"/>
    <p:sldId id="594" r:id="rId65"/>
    <p:sldId id="587" r:id="rId66"/>
    <p:sldId id="533" r:id="rId67"/>
    <p:sldId id="585" r:id="rId68"/>
    <p:sldId id="586" r:id="rId69"/>
    <p:sldId id="590" r:id="rId70"/>
    <p:sldId id="490" r:id="rId71"/>
    <p:sldId id="511" r:id="rId72"/>
    <p:sldId id="495" r:id="rId73"/>
  </p:sldIdLst>
  <p:sldSz cx="9144000" cy="6858000" type="screen4x3"/>
  <p:notesSz cx="6954838" cy="9309100"/>
  <p:defaultTextStyle>
    <a:defPPr>
      <a:defRPr lang="en-US"/>
    </a:defPPr>
    <a:lvl1pPr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1pPr>
    <a:lvl2pPr marL="4572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2pPr>
    <a:lvl3pPr marL="9144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3pPr>
    <a:lvl4pPr marL="13716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4pPr>
    <a:lvl5pPr marL="18288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5pPr>
    <a:lvl6pPr marL="22860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6pPr>
    <a:lvl7pPr marL="27432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7pPr>
    <a:lvl8pPr marL="32004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8pPr>
    <a:lvl9pPr marL="36576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5B5B"/>
    <a:srgbClr val="E8A9A2"/>
    <a:srgbClr val="CC3438"/>
    <a:srgbClr val="A50021"/>
    <a:srgbClr val="D35154"/>
    <a:srgbClr val="D88888"/>
    <a:srgbClr val="E3ABAB"/>
    <a:srgbClr val="F3D1CD"/>
    <a:srgbClr val="FF9999"/>
    <a:srgbClr val="F5D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7835" autoAdjust="0"/>
  </p:normalViewPr>
  <p:slideViewPr>
    <p:cSldViewPr showGuides="1">
      <p:cViewPr>
        <p:scale>
          <a:sx n="70" d="100"/>
          <a:sy n="70" d="100"/>
        </p:scale>
        <p:origin x="-1386" y="-168"/>
      </p:cViewPr>
      <p:guideLst>
        <p:guide orient="horz" pos="144"/>
        <p:guide orient="horz" pos="4176"/>
        <p:guide orient="horz" pos="2419"/>
        <p:guide orient="horz" pos="1056"/>
        <p:guide orient="horz" pos="864"/>
        <p:guide orient="horz" pos="3792"/>
        <p:guide pos="2880"/>
        <p:guide pos="288"/>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graphs!$B$2</c:f>
              <c:strCache>
                <c:ptCount val="1"/>
                <c:pt idx="0">
                  <c:v>pre</c:v>
                </c:pt>
              </c:strCache>
            </c:strRef>
          </c:tx>
          <c:invertIfNegative val="0"/>
          <c:cat>
            <c:strRef>
              <c:f>graphs!$C$1:$G$1</c:f>
              <c:strCache>
                <c:ptCount val="5"/>
                <c:pt idx="0">
                  <c:v>Strongly Agree</c:v>
                </c:pt>
                <c:pt idx="1">
                  <c:v>Agree</c:v>
                </c:pt>
                <c:pt idx="2">
                  <c:v>Neutral</c:v>
                </c:pt>
                <c:pt idx="3">
                  <c:v>Disagree</c:v>
                </c:pt>
                <c:pt idx="4">
                  <c:v>Strongly Disagree</c:v>
                </c:pt>
              </c:strCache>
            </c:strRef>
          </c:cat>
          <c:val>
            <c:numRef>
              <c:f>graphs!$C$2:$G$2</c:f>
              <c:numCache>
                <c:formatCode>General</c:formatCode>
                <c:ptCount val="5"/>
                <c:pt idx="0">
                  <c:v>5</c:v>
                </c:pt>
                <c:pt idx="1">
                  <c:v>6</c:v>
                </c:pt>
                <c:pt idx="2">
                  <c:v>2</c:v>
                </c:pt>
                <c:pt idx="3">
                  <c:v>0</c:v>
                </c:pt>
                <c:pt idx="4">
                  <c:v>0</c:v>
                </c:pt>
              </c:numCache>
            </c:numRef>
          </c:val>
        </c:ser>
        <c:ser>
          <c:idx val="1"/>
          <c:order val="1"/>
          <c:tx>
            <c:strRef>
              <c:f>graphs!$B$3</c:f>
              <c:strCache>
                <c:ptCount val="1"/>
                <c:pt idx="0">
                  <c:v>post</c:v>
                </c:pt>
              </c:strCache>
            </c:strRef>
          </c:tx>
          <c:invertIfNegative val="0"/>
          <c:cat>
            <c:strRef>
              <c:f>graphs!$C$1:$G$1</c:f>
              <c:strCache>
                <c:ptCount val="5"/>
                <c:pt idx="0">
                  <c:v>Strongly Agree</c:v>
                </c:pt>
                <c:pt idx="1">
                  <c:v>Agree</c:v>
                </c:pt>
                <c:pt idx="2">
                  <c:v>Neutral</c:v>
                </c:pt>
                <c:pt idx="3">
                  <c:v>Disagree</c:v>
                </c:pt>
                <c:pt idx="4">
                  <c:v>Strongly Disagree</c:v>
                </c:pt>
              </c:strCache>
            </c:strRef>
          </c:cat>
          <c:val>
            <c:numRef>
              <c:f>graphs!$C$3:$G$3</c:f>
              <c:numCache>
                <c:formatCode>General</c:formatCode>
                <c:ptCount val="5"/>
                <c:pt idx="0">
                  <c:v>10</c:v>
                </c:pt>
                <c:pt idx="1">
                  <c:v>3</c:v>
                </c:pt>
                <c:pt idx="2">
                  <c:v>0</c:v>
                </c:pt>
                <c:pt idx="3">
                  <c:v>0</c:v>
                </c:pt>
                <c:pt idx="4">
                  <c:v>0</c:v>
                </c:pt>
              </c:numCache>
            </c:numRef>
          </c:val>
        </c:ser>
        <c:dLbls>
          <c:showLegendKey val="0"/>
          <c:showVal val="0"/>
          <c:showCatName val="0"/>
          <c:showSerName val="0"/>
          <c:showPercent val="0"/>
          <c:showBubbleSize val="0"/>
        </c:dLbls>
        <c:gapWidth val="150"/>
        <c:axId val="82588416"/>
        <c:axId val="82590336"/>
      </c:barChart>
      <c:catAx>
        <c:axId val="82588416"/>
        <c:scaling>
          <c:orientation val="minMax"/>
        </c:scaling>
        <c:delete val="0"/>
        <c:axPos val="b"/>
        <c:title>
          <c:tx>
            <c:rich>
              <a:bodyPr/>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Scale</a:t>
                </a:r>
              </a:p>
            </c:rich>
          </c:tx>
          <c:layout/>
          <c:overlay val="0"/>
        </c:title>
        <c:majorTickMark val="out"/>
        <c:minorTickMark val="none"/>
        <c:tickLblPos val="nextTo"/>
        <c:txPr>
          <a:bodyPr/>
          <a:lstStyle/>
          <a:p>
            <a:pPr>
              <a:defRPr sz="1400">
                <a:latin typeface="Times New Roman" pitchFamily="18" charset="0"/>
                <a:cs typeface="Times New Roman" pitchFamily="18" charset="0"/>
              </a:defRPr>
            </a:pPr>
            <a:endParaRPr lang="en-US"/>
          </a:p>
        </c:txPr>
        <c:crossAx val="82590336"/>
        <c:crosses val="autoZero"/>
        <c:auto val="1"/>
        <c:lblAlgn val="ctr"/>
        <c:lblOffset val="100"/>
        <c:noMultiLvlLbl val="0"/>
      </c:catAx>
      <c:valAx>
        <c:axId val="82590336"/>
        <c:scaling>
          <c:orientation val="minMax"/>
          <c:max val="10"/>
          <c:min val="0"/>
        </c:scaling>
        <c:delete val="0"/>
        <c:axPos val="l"/>
        <c:majorGridlines/>
        <c:title>
          <c:tx>
            <c:rich>
              <a:bodyPr rot="-5400000" vert="horz"/>
              <a:lstStyle/>
              <a:p>
                <a:pPr>
                  <a:defRPr sz="1400">
                    <a:latin typeface="Times New Roman" pitchFamily="18" charset="0"/>
                    <a:cs typeface="Times New Roman" pitchFamily="18" charset="0"/>
                  </a:defRPr>
                </a:pPr>
                <a:r>
                  <a:rPr lang="en-US" sz="1400" b="1" dirty="0">
                    <a:latin typeface="Times New Roman" pitchFamily="18" charset="0"/>
                    <a:cs typeface="Times New Roman" pitchFamily="18" charset="0"/>
                  </a:rPr>
                  <a:t>Number</a:t>
                </a:r>
                <a:r>
                  <a:rPr lang="en-US" sz="1400" b="1" baseline="0" dirty="0">
                    <a:latin typeface="Times New Roman" pitchFamily="18" charset="0"/>
                    <a:cs typeface="Times New Roman" pitchFamily="18" charset="0"/>
                  </a:rPr>
                  <a:t> of Students</a:t>
                </a:r>
                <a:endParaRPr lang="en-US" sz="1400" b="1" dirty="0">
                  <a:latin typeface="Times New Roman" pitchFamily="18" charset="0"/>
                  <a:cs typeface="Times New Roman" pitchFamily="18" charset="0"/>
                </a:endParaRPr>
              </a:p>
            </c:rich>
          </c:tx>
          <c:layout/>
          <c:overlay val="0"/>
        </c:title>
        <c:numFmt formatCode="General" sourceLinked="1"/>
        <c:majorTickMark val="out"/>
        <c:minorTickMark val="none"/>
        <c:tickLblPos val="nextTo"/>
        <c:txPr>
          <a:bodyPr/>
          <a:lstStyle/>
          <a:p>
            <a:pPr>
              <a:defRPr sz="1400">
                <a:latin typeface="Times New Roman" pitchFamily="18" charset="0"/>
                <a:cs typeface="Times New Roman" pitchFamily="18" charset="0"/>
              </a:defRPr>
            </a:pPr>
            <a:endParaRPr lang="en-US"/>
          </a:p>
        </c:txPr>
        <c:crossAx val="82588416"/>
        <c:crosses val="autoZero"/>
        <c:crossBetween val="between"/>
      </c:valAx>
    </c:plotArea>
    <c:legend>
      <c:legendPos val="t"/>
      <c:layout>
        <c:manualLayout>
          <c:xMode val="edge"/>
          <c:yMode val="edge"/>
          <c:x val="0.72885459882030879"/>
          <c:y val="0.17230995889664735"/>
          <c:w val="0.23658048993875766"/>
          <c:h val="0.12157105361829772"/>
        </c:manualLayout>
      </c:layout>
      <c:overlay val="0"/>
      <c:txPr>
        <a:bodyPr/>
        <a:lstStyle/>
        <a:p>
          <a:pPr>
            <a:defRPr sz="1400">
              <a:latin typeface="Times New Roman" pitchFamily="18" charset="0"/>
              <a:cs typeface="Times New Roman" pitchFamily="18" charset="0"/>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graphs!$B$17</c:f>
              <c:strCache>
                <c:ptCount val="1"/>
                <c:pt idx="0">
                  <c:v>pre</c:v>
                </c:pt>
              </c:strCache>
            </c:strRef>
          </c:tx>
          <c:invertIfNegative val="0"/>
          <c:cat>
            <c:strRef>
              <c:f>graphs!$C$16:$G$16</c:f>
              <c:strCache>
                <c:ptCount val="5"/>
                <c:pt idx="0">
                  <c:v>Strongly Agree</c:v>
                </c:pt>
                <c:pt idx="1">
                  <c:v>Agree</c:v>
                </c:pt>
                <c:pt idx="2">
                  <c:v>Neutral</c:v>
                </c:pt>
                <c:pt idx="3">
                  <c:v>Disagree</c:v>
                </c:pt>
                <c:pt idx="4">
                  <c:v>Strongly Disagree</c:v>
                </c:pt>
              </c:strCache>
            </c:strRef>
          </c:cat>
          <c:val>
            <c:numRef>
              <c:f>graphs!$C$17:$G$17</c:f>
              <c:numCache>
                <c:formatCode>General</c:formatCode>
                <c:ptCount val="5"/>
                <c:pt idx="0">
                  <c:v>3</c:v>
                </c:pt>
                <c:pt idx="1">
                  <c:v>4</c:v>
                </c:pt>
                <c:pt idx="2">
                  <c:v>5</c:v>
                </c:pt>
                <c:pt idx="3">
                  <c:v>1</c:v>
                </c:pt>
                <c:pt idx="4">
                  <c:v>0</c:v>
                </c:pt>
              </c:numCache>
            </c:numRef>
          </c:val>
        </c:ser>
        <c:ser>
          <c:idx val="1"/>
          <c:order val="1"/>
          <c:tx>
            <c:strRef>
              <c:f>graphs!$B$18</c:f>
              <c:strCache>
                <c:ptCount val="1"/>
                <c:pt idx="0">
                  <c:v>post</c:v>
                </c:pt>
              </c:strCache>
            </c:strRef>
          </c:tx>
          <c:invertIfNegative val="0"/>
          <c:cat>
            <c:strRef>
              <c:f>graphs!$C$16:$G$16</c:f>
              <c:strCache>
                <c:ptCount val="5"/>
                <c:pt idx="0">
                  <c:v>Strongly Agree</c:v>
                </c:pt>
                <c:pt idx="1">
                  <c:v>Agree</c:v>
                </c:pt>
                <c:pt idx="2">
                  <c:v>Neutral</c:v>
                </c:pt>
                <c:pt idx="3">
                  <c:v>Disagree</c:v>
                </c:pt>
                <c:pt idx="4">
                  <c:v>Strongly Disagree</c:v>
                </c:pt>
              </c:strCache>
            </c:strRef>
          </c:cat>
          <c:val>
            <c:numRef>
              <c:f>graphs!$C$18:$G$18</c:f>
              <c:numCache>
                <c:formatCode>General</c:formatCode>
                <c:ptCount val="5"/>
                <c:pt idx="0">
                  <c:v>6</c:v>
                </c:pt>
                <c:pt idx="1">
                  <c:v>4</c:v>
                </c:pt>
                <c:pt idx="2">
                  <c:v>1</c:v>
                </c:pt>
                <c:pt idx="3">
                  <c:v>0</c:v>
                </c:pt>
                <c:pt idx="4">
                  <c:v>0</c:v>
                </c:pt>
              </c:numCache>
            </c:numRef>
          </c:val>
        </c:ser>
        <c:dLbls>
          <c:showLegendKey val="0"/>
          <c:showVal val="0"/>
          <c:showCatName val="0"/>
          <c:showSerName val="0"/>
          <c:showPercent val="0"/>
          <c:showBubbleSize val="0"/>
        </c:dLbls>
        <c:gapWidth val="150"/>
        <c:axId val="84513536"/>
        <c:axId val="84515456"/>
      </c:barChart>
      <c:catAx>
        <c:axId val="84513536"/>
        <c:scaling>
          <c:orientation val="minMax"/>
        </c:scaling>
        <c:delete val="0"/>
        <c:axPos val="b"/>
        <c:title>
          <c:tx>
            <c:rich>
              <a:bodyPr/>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Scale</a:t>
                </a:r>
              </a:p>
            </c:rich>
          </c:tx>
          <c:layout>
            <c:manualLayout>
              <c:xMode val="edge"/>
              <c:yMode val="edge"/>
              <c:x val="0.5038647603260118"/>
              <c:y val="0.90169488609958537"/>
            </c:manualLayout>
          </c:layout>
          <c:overlay val="0"/>
        </c:title>
        <c:majorTickMark val="out"/>
        <c:minorTickMark val="none"/>
        <c:tickLblPos val="nextTo"/>
        <c:txPr>
          <a:bodyPr/>
          <a:lstStyle/>
          <a:p>
            <a:pPr>
              <a:defRPr sz="1400">
                <a:latin typeface="Times New Roman" pitchFamily="18" charset="0"/>
                <a:cs typeface="Times New Roman" pitchFamily="18" charset="0"/>
              </a:defRPr>
            </a:pPr>
            <a:endParaRPr lang="en-US"/>
          </a:p>
        </c:txPr>
        <c:crossAx val="84515456"/>
        <c:crosses val="autoZero"/>
        <c:auto val="1"/>
        <c:lblAlgn val="ctr"/>
        <c:lblOffset val="100"/>
        <c:noMultiLvlLbl val="0"/>
      </c:catAx>
      <c:valAx>
        <c:axId val="84515456"/>
        <c:scaling>
          <c:orientation val="minMax"/>
          <c:max val="10"/>
          <c:min val="0"/>
        </c:scaling>
        <c:delete val="0"/>
        <c:axPos val="l"/>
        <c:majorGridlines/>
        <c:title>
          <c:tx>
            <c:rich>
              <a:bodyPr rot="-5400000" vert="horz"/>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Number of Students</a:t>
                </a:r>
              </a:p>
            </c:rich>
          </c:tx>
          <c:layout/>
          <c:overlay val="0"/>
        </c:title>
        <c:numFmt formatCode="General" sourceLinked="1"/>
        <c:majorTickMark val="out"/>
        <c:minorTickMark val="none"/>
        <c:tickLblPos val="nextTo"/>
        <c:txPr>
          <a:bodyPr/>
          <a:lstStyle/>
          <a:p>
            <a:pPr>
              <a:defRPr sz="1400">
                <a:latin typeface="Times New Roman" pitchFamily="18" charset="0"/>
                <a:cs typeface="Times New Roman" pitchFamily="18" charset="0"/>
              </a:defRPr>
            </a:pPr>
            <a:endParaRPr lang="en-US"/>
          </a:p>
        </c:txPr>
        <c:crossAx val="84513536"/>
        <c:crosses val="autoZero"/>
        <c:crossBetween val="between"/>
      </c:valAx>
    </c:plotArea>
    <c:legend>
      <c:legendPos val="r"/>
      <c:layout>
        <c:manualLayout>
          <c:xMode val="edge"/>
          <c:yMode val="edge"/>
          <c:x val="0.80916742644011619"/>
          <c:y val="4.7710024974428007E-2"/>
          <c:w val="0.1364466086476033"/>
          <c:h val="8.7253610704393927E-2"/>
        </c:manualLayout>
      </c:layout>
      <c:overlay val="1"/>
      <c:txPr>
        <a:bodyPr/>
        <a:lstStyle/>
        <a:p>
          <a:pPr>
            <a:defRPr sz="1400">
              <a:latin typeface="Times New Roman" pitchFamily="18" charset="0"/>
              <a:cs typeface="Times New Roman" pitchFamily="18" charset="0"/>
            </a:defRPr>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graphs!$B$27</c:f>
              <c:strCache>
                <c:ptCount val="1"/>
                <c:pt idx="0">
                  <c:v>pre</c:v>
                </c:pt>
              </c:strCache>
            </c:strRef>
          </c:tx>
          <c:invertIfNegative val="0"/>
          <c:cat>
            <c:strRef>
              <c:f>graphs!$C$26:$G$26</c:f>
              <c:strCache>
                <c:ptCount val="5"/>
                <c:pt idx="0">
                  <c:v>Strongly Agree</c:v>
                </c:pt>
                <c:pt idx="1">
                  <c:v>Agree</c:v>
                </c:pt>
                <c:pt idx="2">
                  <c:v>Neutral</c:v>
                </c:pt>
                <c:pt idx="3">
                  <c:v>Disagree</c:v>
                </c:pt>
                <c:pt idx="4">
                  <c:v>Strongly Disagree</c:v>
                </c:pt>
              </c:strCache>
            </c:strRef>
          </c:cat>
          <c:val>
            <c:numRef>
              <c:f>graphs!$C$27:$G$27</c:f>
              <c:numCache>
                <c:formatCode>General</c:formatCode>
                <c:ptCount val="5"/>
                <c:pt idx="0">
                  <c:v>7</c:v>
                </c:pt>
                <c:pt idx="1">
                  <c:v>5</c:v>
                </c:pt>
                <c:pt idx="2">
                  <c:v>1</c:v>
                </c:pt>
                <c:pt idx="3">
                  <c:v>0</c:v>
                </c:pt>
                <c:pt idx="4">
                  <c:v>0</c:v>
                </c:pt>
              </c:numCache>
            </c:numRef>
          </c:val>
        </c:ser>
        <c:ser>
          <c:idx val="1"/>
          <c:order val="1"/>
          <c:tx>
            <c:strRef>
              <c:f>graphs!$B$28</c:f>
              <c:strCache>
                <c:ptCount val="1"/>
                <c:pt idx="0">
                  <c:v>post</c:v>
                </c:pt>
              </c:strCache>
            </c:strRef>
          </c:tx>
          <c:invertIfNegative val="0"/>
          <c:cat>
            <c:strRef>
              <c:f>graphs!$C$26:$G$26</c:f>
              <c:strCache>
                <c:ptCount val="5"/>
                <c:pt idx="0">
                  <c:v>Strongly Agree</c:v>
                </c:pt>
                <c:pt idx="1">
                  <c:v>Agree</c:v>
                </c:pt>
                <c:pt idx="2">
                  <c:v>Neutral</c:v>
                </c:pt>
                <c:pt idx="3">
                  <c:v>Disagree</c:v>
                </c:pt>
                <c:pt idx="4">
                  <c:v>Strongly Disagree</c:v>
                </c:pt>
              </c:strCache>
            </c:strRef>
          </c:cat>
          <c:val>
            <c:numRef>
              <c:f>graphs!$C$28:$G$28</c:f>
              <c:numCache>
                <c:formatCode>General</c:formatCode>
                <c:ptCount val="5"/>
                <c:pt idx="0">
                  <c:v>8</c:v>
                </c:pt>
                <c:pt idx="1">
                  <c:v>3</c:v>
                </c:pt>
                <c:pt idx="2">
                  <c:v>2</c:v>
                </c:pt>
                <c:pt idx="3">
                  <c:v>0</c:v>
                </c:pt>
                <c:pt idx="4">
                  <c:v>0</c:v>
                </c:pt>
              </c:numCache>
            </c:numRef>
          </c:val>
        </c:ser>
        <c:dLbls>
          <c:showLegendKey val="0"/>
          <c:showVal val="0"/>
          <c:showCatName val="0"/>
          <c:showSerName val="0"/>
          <c:showPercent val="0"/>
          <c:showBubbleSize val="0"/>
        </c:dLbls>
        <c:gapWidth val="150"/>
        <c:axId val="95539968"/>
        <c:axId val="95541888"/>
      </c:barChart>
      <c:catAx>
        <c:axId val="95539968"/>
        <c:scaling>
          <c:orientation val="minMax"/>
        </c:scaling>
        <c:delete val="0"/>
        <c:axPos val="b"/>
        <c:title>
          <c:tx>
            <c:rich>
              <a:bodyPr/>
              <a:lstStyle/>
              <a:p>
                <a:pPr>
                  <a:defRPr/>
                </a:pPr>
                <a:r>
                  <a:rPr lang="en-US"/>
                  <a:t>Scale</a:t>
                </a:r>
              </a:p>
            </c:rich>
          </c:tx>
          <c:layout/>
          <c:overlay val="0"/>
        </c:title>
        <c:majorTickMark val="out"/>
        <c:minorTickMark val="none"/>
        <c:tickLblPos val="nextTo"/>
        <c:crossAx val="95541888"/>
        <c:crosses val="autoZero"/>
        <c:auto val="1"/>
        <c:lblAlgn val="ctr"/>
        <c:lblOffset val="100"/>
        <c:noMultiLvlLbl val="0"/>
      </c:catAx>
      <c:valAx>
        <c:axId val="95541888"/>
        <c:scaling>
          <c:orientation val="minMax"/>
          <c:max val="10"/>
        </c:scaling>
        <c:delete val="0"/>
        <c:axPos val="l"/>
        <c:majorGridlines/>
        <c:title>
          <c:tx>
            <c:rich>
              <a:bodyPr rot="-5400000" vert="horz"/>
              <a:lstStyle/>
              <a:p>
                <a:pPr>
                  <a:defRPr/>
                </a:pPr>
                <a:r>
                  <a:rPr lang="en-US"/>
                  <a:t>Number of Students</a:t>
                </a:r>
              </a:p>
            </c:rich>
          </c:tx>
          <c:layout/>
          <c:overlay val="0"/>
        </c:title>
        <c:numFmt formatCode="General" sourceLinked="1"/>
        <c:majorTickMark val="out"/>
        <c:minorTickMark val="none"/>
        <c:tickLblPos val="nextTo"/>
        <c:crossAx val="95539968"/>
        <c:crosses val="autoZero"/>
        <c:crossBetween val="between"/>
      </c:valAx>
    </c:plotArea>
    <c:legend>
      <c:legendPos val="r"/>
      <c:layout>
        <c:manualLayout>
          <c:xMode val="edge"/>
          <c:yMode val="edge"/>
          <c:x val="0.80798849611883639"/>
          <c:y val="6.5370662000583279E-2"/>
          <c:w val="0.16364270955492269"/>
          <c:h val="0.15814756488772241"/>
        </c:manualLayout>
      </c:layout>
      <c:overlay val="1"/>
    </c:legend>
    <c:plotVisOnly val="1"/>
    <c:dispBlanksAs val="gap"/>
    <c:showDLblsOverMax val="0"/>
  </c:chart>
  <c:txPr>
    <a:bodyPr/>
    <a:lstStyle/>
    <a:p>
      <a:pPr>
        <a:defRPr sz="1400">
          <a:latin typeface="Times New Roman" pitchFamily="18" charset="0"/>
          <a:cs typeface="Times New Roman" pitchFamily="18" charset="0"/>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354F52-C371-CF43-AFB6-EF00CA04B27E}" type="doc">
      <dgm:prSet loTypeId="urn:microsoft.com/office/officeart/2005/8/layout/lProcess1" loCatId="" qsTypeId="urn:microsoft.com/office/officeart/2005/8/quickstyle/simple1" qsCatId="simple" csTypeId="urn:microsoft.com/office/officeart/2005/8/colors/accent0_2" csCatId="mainScheme" phldr="1"/>
      <dgm:spPr/>
      <dgm:t>
        <a:bodyPr/>
        <a:lstStyle/>
        <a:p>
          <a:endParaRPr lang="en-US"/>
        </a:p>
      </dgm:t>
    </dgm:pt>
    <dgm:pt modelId="{5ABA6A80-CC9F-D14C-9AF3-B557BF942B5A}">
      <dgm:prSet phldrT="[Text]" custT="1"/>
      <dgm:spPr>
        <a:xfrm>
          <a:off x="2068" y="126848"/>
          <a:ext cx="1760636" cy="440159"/>
        </a:xfrm>
        <a:solidFill>
          <a:srgbClr val="FFFFFF">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Community Influences (social, economic, political factors)</a:t>
          </a:r>
        </a:p>
      </dgm:t>
    </dgm:pt>
    <dgm:pt modelId="{451047E5-728B-FF4F-8FAC-CF8123942BE4}" type="parTrans" cxnId="{E4D04139-6BC0-104A-9BDB-C25AD14A8924}">
      <dgm:prSet/>
      <dgm:spPr/>
      <dgm:t>
        <a:bodyPr/>
        <a:lstStyle/>
        <a:p>
          <a:endParaRPr lang="en-US"/>
        </a:p>
      </dgm:t>
    </dgm:pt>
    <dgm:pt modelId="{87F13692-57EB-9240-8658-1D2B5EE7B93B}" type="sibTrans" cxnId="{E4D04139-6BC0-104A-9BDB-C25AD14A8924}">
      <dgm:prSet/>
      <dgm:spPr/>
      <dgm:t>
        <a:bodyPr/>
        <a:lstStyle/>
        <a:p>
          <a:endParaRPr lang="en-US"/>
        </a:p>
      </dgm:t>
    </dgm:pt>
    <dgm:pt modelId="{3ECE4026-376E-1243-B7BA-DCE5F1D45528}">
      <dgm:prSet phldrT="[Text]" custT="1"/>
      <dgm:spPr>
        <a:xfrm>
          <a:off x="2068" y="721062"/>
          <a:ext cx="1760636" cy="440159"/>
        </a:xfr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Individual health behaviors</a:t>
          </a:r>
        </a:p>
      </dgm:t>
    </dgm:pt>
    <dgm:pt modelId="{55068B17-D8B3-3F4F-A174-A8B16808D919}" type="parTrans" cxnId="{54E06E23-11C6-274C-BB61-0C6A46702724}">
      <dgm:prSet/>
      <dgm:spPr>
        <a:xfrm rot="5400000">
          <a:off x="817468" y="593206"/>
          <a:ext cx="129836" cy="101657"/>
        </a:xfrm>
        <a:solidFill>
          <a:srgbClr val="800000"/>
        </a:solidFill>
        <a:ln>
          <a:solidFill>
            <a:srgbClr val="800000"/>
          </a:solidFill>
        </a:ln>
        <a:effectLst/>
      </dgm:spPr>
      <dgm:t>
        <a:bodyPr/>
        <a:lstStyle/>
        <a:p>
          <a:endParaRPr lang="en-US" sz="2000"/>
        </a:p>
      </dgm:t>
    </dgm:pt>
    <dgm:pt modelId="{7BA2413D-F138-1A44-AE33-DB833A868EB5}" type="sibTrans" cxnId="{54E06E23-11C6-274C-BB61-0C6A46702724}">
      <dgm:prSet/>
      <dgm:spPr>
        <a:xfrm rot="5400000">
          <a:off x="817468" y="1187421"/>
          <a:ext cx="129836" cy="101657"/>
        </a:xfrm>
        <a:solidFill>
          <a:srgbClr val="800000"/>
        </a:solidFill>
        <a:ln>
          <a:solidFill>
            <a:srgbClr val="800000"/>
          </a:solidFill>
        </a:ln>
        <a:effectLst/>
      </dgm:spPr>
      <dgm:t>
        <a:bodyPr/>
        <a:lstStyle/>
        <a:p>
          <a:endParaRPr lang="en-US" sz="2000"/>
        </a:p>
      </dgm:t>
    </dgm:pt>
    <dgm:pt modelId="{B53FE4A3-736D-1445-87C1-1AC49EA546DE}">
      <dgm:prSet phldrT="[Text]" custT="1"/>
      <dgm:spPr>
        <a:xfrm>
          <a:off x="2068" y="1315277"/>
          <a:ext cx="1760636" cy="440159"/>
        </a:xfr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Health or disease risk factors</a:t>
          </a:r>
        </a:p>
      </dgm:t>
    </dgm:pt>
    <dgm:pt modelId="{7ABB66EE-0A28-3C4D-9A3F-92BAC82B1CBB}" type="parTrans" cxnId="{7A7B19C4-332A-3141-8E2D-FAAC947824BC}">
      <dgm:prSet/>
      <dgm:spPr/>
      <dgm:t>
        <a:bodyPr/>
        <a:lstStyle/>
        <a:p>
          <a:endParaRPr lang="en-US"/>
        </a:p>
      </dgm:t>
    </dgm:pt>
    <dgm:pt modelId="{88CCEF9B-5844-F445-A593-9424949E7382}" type="sibTrans" cxnId="{7A7B19C4-332A-3141-8E2D-FAAC947824BC}">
      <dgm:prSet/>
      <dgm:spPr>
        <a:xfrm rot="5400000">
          <a:off x="817468" y="1781636"/>
          <a:ext cx="129836" cy="101657"/>
        </a:xfrm>
        <a:solidFill>
          <a:srgbClr val="800000"/>
        </a:solidFill>
        <a:ln>
          <a:solidFill>
            <a:srgbClr val="800000"/>
          </a:solidFill>
        </a:ln>
        <a:effectLst/>
      </dgm:spPr>
      <dgm:t>
        <a:bodyPr/>
        <a:lstStyle/>
        <a:p>
          <a:endParaRPr lang="en-US" sz="2000"/>
        </a:p>
      </dgm:t>
    </dgm:pt>
    <dgm:pt modelId="{D6157035-57AC-784D-B784-513BAB8AB5F1}">
      <dgm:prSet phldrT="[Text]" custT="1"/>
      <dgm:spPr>
        <a:xfrm>
          <a:off x="2068" y="1909492"/>
          <a:ext cx="1760636" cy="440159"/>
        </a:xfr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Health or disease outcome</a:t>
          </a:r>
        </a:p>
      </dgm:t>
    </dgm:pt>
    <dgm:pt modelId="{9AC85816-1AED-104C-B586-A5C3A30A07D0}" type="parTrans" cxnId="{FA81035C-2624-D44E-8236-9A04CC12DE82}">
      <dgm:prSet/>
      <dgm:spPr/>
      <dgm:t>
        <a:bodyPr/>
        <a:lstStyle/>
        <a:p>
          <a:endParaRPr lang="en-US"/>
        </a:p>
      </dgm:t>
    </dgm:pt>
    <dgm:pt modelId="{CC346453-7ABB-0B4E-9B94-694CD1755891}" type="sibTrans" cxnId="{FA81035C-2624-D44E-8236-9A04CC12DE82}">
      <dgm:prSet/>
      <dgm:spPr/>
      <dgm:t>
        <a:bodyPr/>
        <a:lstStyle/>
        <a:p>
          <a:endParaRPr lang="en-US"/>
        </a:p>
      </dgm:t>
    </dgm:pt>
    <dgm:pt modelId="{C6C1EF86-9F47-9C46-90AF-C28F425AFE60}" type="pres">
      <dgm:prSet presAssocID="{E6354F52-C371-CF43-AFB6-EF00CA04B27E}" presName="Name0" presStyleCnt="0">
        <dgm:presLayoutVars>
          <dgm:dir/>
          <dgm:animLvl val="lvl"/>
          <dgm:resizeHandles val="exact"/>
        </dgm:presLayoutVars>
      </dgm:prSet>
      <dgm:spPr/>
      <dgm:t>
        <a:bodyPr/>
        <a:lstStyle/>
        <a:p>
          <a:endParaRPr lang="en-US"/>
        </a:p>
      </dgm:t>
    </dgm:pt>
    <dgm:pt modelId="{883BBEB7-6CEC-B941-870D-9FCF0EAB8BFB}" type="pres">
      <dgm:prSet presAssocID="{5ABA6A80-CC9F-D14C-9AF3-B557BF942B5A}" presName="vertFlow" presStyleCnt="0"/>
      <dgm:spPr/>
    </dgm:pt>
    <dgm:pt modelId="{736AE8F4-BF38-AB47-A55C-4CCB4F2EC600}" type="pres">
      <dgm:prSet presAssocID="{5ABA6A80-CC9F-D14C-9AF3-B557BF942B5A}" presName="header" presStyleLbl="node1" presStyleIdx="0" presStyleCnt="1"/>
      <dgm:spPr>
        <a:prstGeom prst="roundRect">
          <a:avLst>
            <a:gd name="adj" fmla="val 10000"/>
          </a:avLst>
        </a:prstGeom>
      </dgm:spPr>
      <dgm:t>
        <a:bodyPr/>
        <a:lstStyle/>
        <a:p>
          <a:endParaRPr lang="en-US"/>
        </a:p>
      </dgm:t>
    </dgm:pt>
    <dgm:pt modelId="{8995DB8D-3A52-0B4D-829C-3618485A2C58}" type="pres">
      <dgm:prSet presAssocID="{55068B17-D8B3-3F4F-A174-A8B16808D919}" presName="parTrans" presStyleLbl="sibTrans2D1" presStyleIdx="0" presStyleCnt="3" custScaleX="168558" custScaleY="131975"/>
      <dgm:spPr>
        <a:prstGeom prst="rightArrow">
          <a:avLst>
            <a:gd name="adj1" fmla="val 66700"/>
            <a:gd name="adj2" fmla="val 50000"/>
          </a:avLst>
        </a:prstGeom>
      </dgm:spPr>
      <dgm:t>
        <a:bodyPr/>
        <a:lstStyle/>
        <a:p>
          <a:endParaRPr lang="en-US"/>
        </a:p>
      </dgm:t>
    </dgm:pt>
    <dgm:pt modelId="{24555B27-5BF1-964D-A6B1-D51FC6575776}" type="pres">
      <dgm:prSet presAssocID="{3ECE4026-376E-1243-B7BA-DCE5F1D45528}" presName="child" presStyleLbl="alignAccFollowNode1" presStyleIdx="0" presStyleCnt="3">
        <dgm:presLayoutVars>
          <dgm:chMax val="0"/>
          <dgm:bulletEnabled val="1"/>
        </dgm:presLayoutVars>
      </dgm:prSet>
      <dgm:spPr>
        <a:prstGeom prst="roundRect">
          <a:avLst>
            <a:gd name="adj" fmla="val 10000"/>
          </a:avLst>
        </a:prstGeom>
      </dgm:spPr>
      <dgm:t>
        <a:bodyPr/>
        <a:lstStyle/>
        <a:p>
          <a:endParaRPr lang="en-US"/>
        </a:p>
      </dgm:t>
    </dgm:pt>
    <dgm:pt modelId="{9E1D2476-2679-204E-9E1C-5F4A37485877}" type="pres">
      <dgm:prSet presAssocID="{7BA2413D-F138-1A44-AE33-DB833A868EB5}" presName="sibTrans" presStyleLbl="sibTrans2D1" presStyleIdx="1" presStyleCnt="3" custScaleX="168558" custScaleY="131975"/>
      <dgm:spPr>
        <a:prstGeom prst="rightArrow">
          <a:avLst>
            <a:gd name="adj1" fmla="val 66700"/>
            <a:gd name="adj2" fmla="val 50000"/>
          </a:avLst>
        </a:prstGeom>
      </dgm:spPr>
      <dgm:t>
        <a:bodyPr/>
        <a:lstStyle/>
        <a:p>
          <a:endParaRPr lang="en-US"/>
        </a:p>
      </dgm:t>
    </dgm:pt>
    <dgm:pt modelId="{9523E1A6-7BD2-EE4F-90B9-D2D06A6EF4DF}" type="pres">
      <dgm:prSet presAssocID="{B53FE4A3-736D-1445-87C1-1AC49EA546DE}" presName="child" presStyleLbl="alignAccFollowNode1" presStyleIdx="1" presStyleCnt="3">
        <dgm:presLayoutVars>
          <dgm:chMax val="0"/>
          <dgm:bulletEnabled val="1"/>
        </dgm:presLayoutVars>
      </dgm:prSet>
      <dgm:spPr>
        <a:prstGeom prst="roundRect">
          <a:avLst>
            <a:gd name="adj" fmla="val 10000"/>
          </a:avLst>
        </a:prstGeom>
      </dgm:spPr>
      <dgm:t>
        <a:bodyPr/>
        <a:lstStyle/>
        <a:p>
          <a:endParaRPr lang="en-US"/>
        </a:p>
      </dgm:t>
    </dgm:pt>
    <dgm:pt modelId="{0FA08286-2D84-124C-AC36-C080CE326E08}" type="pres">
      <dgm:prSet presAssocID="{88CCEF9B-5844-F445-A593-9424949E7382}" presName="sibTrans" presStyleLbl="sibTrans2D1" presStyleIdx="2" presStyleCnt="3" custScaleX="168558" custScaleY="131975"/>
      <dgm:spPr>
        <a:prstGeom prst="rightArrow">
          <a:avLst>
            <a:gd name="adj1" fmla="val 66700"/>
            <a:gd name="adj2" fmla="val 50000"/>
          </a:avLst>
        </a:prstGeom>
      </dgm:spPr>
      <dgm:t>
        <a:bodyPr/>
        <a:lstStyle/>
        <a:p>
          <a:endParaRPr lang="en-US"/>
        </a:p>
      </dgm:t>
    </dgm:pt>
    <dgm:pt modelId="{C6ABBA11-FB63-8148-B9CE-77F30C4CEC48}" type="pres">
      <dgm:prSet presAssocID="{D6157035-57AC-784D-B784-513BAB8AB5F1}" presName="child" presStyleLbl="alignAccFollowNode1" presStyleIdx="2" presStyleCnt="3">
        <dgm:presLayoutVars>
          <dgm:chMax val="0"/>
          <dgm:bulletEnabled val="1"/>
        </dgm:presLayoutVars>
      </dgm:prSet>
      <dgm:spPr>
        <a:prstGeom prst="roundRect">
          <a:avLst>
            <a:gd name="adj" fmla="val 10000"/>
          </a:avLst>
        </a:prstGeom>
      </dgm:spPr>
      <dgm:t>
        <a:bodyPr/>
        <a:lstStyle/>
        <a:p>
          <a:endParaRPr lang="en-US"/>
        </a:p>
      </dgm:t>
    </dgm:pt>
  </dgm:ptLst>
  <dgm:cxnLst>
    <dgm:cxn modelId="{DE18A5DA-0CAC-4C0C-A915-B4B947C19BFB}" type="presOf" srcId="{3ECE4026-376E-1243-B7BA-DCE5F1D45528}" destId="{24555B27-5BF1-964D-A6B1-D51FC6575776}" srcOrd="0" destOrd="0" presId="urn:microsoft.com/office/officeart/2005/8/layout/lProcess1"/>
    <dgm:cxn modelId="{44D96855-606F-4725-B83A-C2D204A71503}" type="presOf" srcId="{D6157035-57AC-784D-B784-513BAB8AB5F1}" destId="{C6ABBA11-FB63-8148-B9CE-77F30C4CEC48}" srcOrd="0" destOrd="0" presId="urn:microsoft.com/office/officeart/2005/8/layout/lProcess1"/>
    <dgm:cxn modelId="{24A839B3-124A-4E97-869E-902BC61F8D57}" type="presOf" srcId="{7BA2413D-F138-1A44-AE33-DB833A868EB5}" destId="{9E1D2476-2679-204E-9E1C-5F4A37485877}" srcOrd="0" destOrd="0" presId="urn:microsoft.com/office/officeart/2005/8/layout/lProcess1"/>
    <dgm:cxn modelId="{7A7B19C4-332A-3141-8E2D-FAAC947824BC}" srcId="{5ABA6A80-CC9F-D14C-9AF3-B557BF942B5A}" destId="{B53FE4A3-736D-1445-87C1-1AC49EA546DE}" srcOrd="1" destOrd="0" parTransId="{7ABB66EE-0A28-3C4D-9A3F-92BAC82B1CBB}" sibTransId="{88CCEF9B-5844-F445-A593-9424949E7382}"/>
    <dgm:cxn modelId="{5018473C-DA5F-446B-A185-12BCEC58AA66}" type="presOf" srcId="{B53FE4A3-736D-1445-87C1-1AC49EA546DE}" destId="{9523E1A6-7BD2-EE4F-90B9-D2D06A6EF4DF}" srcOrd="0" destOrd="0" presId="urn:microsoft.com/office/officeart/2005/8/layout/lProcess1"/>
    <dgm:cxn modelId="{ED1907E5-5F53-4CAC-BF75-BFB95D5F269F}" type="presOf" srcId="{5ABA6A80-CC9F-D14C-9AF3-B557BF942B5A}" destId="{736AE8F4-BF38-AB47-A55C-4CCB4F2EC600}" srcOrd="0" destOrd="0" presId="urn:microsoft.com/office/officeart/2005/8/layout/lProcess1"/>
    <dgm:cxn modelId="{A64E4AAF-E991-4564-8138-DE998DA3736A}" type="presOf" srcId="{E6354F52-C371-CF43-AFB6-EF00CA04B27E}" destId="{C6C1EF86-9F47-9C46-90AF-C28F425AFE60}" srcOrd="0" destOrd="0" presId="urn:microsoft.com/office/officeart/2005/8/layout/lProcess1"/>
    <dgm:cxn modelId="{08EE57FB-3F10-4870-95DE-41978E165F37}" type="presOf" srcId="{55068B17-D8B3-3F4F-A174-A8B16808D919}" destId="{8995DB8D-3A52-0B4D-829C-3618485A2C58}" srcOrd="0" destOrd="0" presId="urn:microsoft.com/office/officeart/2005/8/layout/lProcess1"/>
    <dgm:cxn modelId="{FA81035C-2624-D44E-8236-9A04CC12DE82}" srcId="{5ABA6A80-CC9F-D14C-9AF3-B557BF942B5A}" destId="{D6157035-57AC-784D-B784-513BAB8AB5F1}" srcOrd="2" destOrd="0" parTransId="{9AC85816-1AED-104C-B586-A5C3A30A07D0}" sibTransId="{CC346453-7ABB-0B4E-9B94-694CD1755891}"/>
    <dgm:cxn modelId="{E4D04139-6BC0-104A-9BDB-C25AD14A8924}" srcId="{E6354F52-C371-CF43-AFB6-EF00CA04B27E}" destId="{5ABA6A80-CC9F-D14C-9AF3-B557BF942B5A}" srcOrd="0" destOrd="0" parTransId="{451047E5-728B-FF4F-8FAC-CF8123942BE4}" sibTransId="{87F13692-57EB-9240-8658-1D2B5EE7B93B}"/>
    <dgm:cxn modelId="{ADFDEA84-5ED4-4937-90FB-B45E4CC44C6A}" type="presOf" srcId="{88CCEF9B-5844-F445-A593-9424949E7382}" destId="{0FA08286-2D84-124C-AC36-C080CE326E08}" srcOrd="0" destOrd="0" presId="urn:microsoft.com/office/officeart/2005/8/layout/lProcess1"/>
    <dgm:cxn modelId="{54E06E23-11C6-274C-BB61-0C6A46702724}" srcId="{5ABA6A80-CC9F-D14C-9AF3-B557BF942B5A}" destId="{3ECE4026-376E-1243-B7BA-DCE5F1D45528}" srcOrd="0" destOrd="0" parTransId="{55068B17-D8B3-3F4F-A174-A8B16808D919}" sibTransId="{7BA2413D-F138-1A44-AE33-DB833A868EB5}"/>
    <dgm:cxn modelId="{384BCE71-CA2A-4EEC-A5A6-F2CA2F93B265}" type="presParOf" srcId="{C6C1EF86-9F47-9C46-90AF-C28F425AFE60}" destId="{883BBEB7-6CEC-B941-870D-9FCF0EAB8BFB}" srcOrd="0" destOrd="0" presId="urn:microsoft.com/office/officeart/2005/8/layout/lProcess1"/>
    <dgm:cxn modelId="{A03BDC85-C835-43DE-9695-34AFD40389BF}" type="presParOf" srcId="{883BBEB7-6CEC-B941-870D-9FCF0EAB8BFB}" destId="{736AE8F4-BF38-AB47-A55C-4CCB4F2EC600}" srcOrd="0" destOrd="0" presId="urn:microsoft.com/office/officeart/2005/8/layout/lProcess1"/>
    <dgm:cxn modelId="{15AAFC89-34C0-4980-A9A0-EC43D4AF92B3}" type="presParOf" srcId="{883BBEB7-6CEC-B941-870D-9FCF0EAB8BFB}" destId="{8995DB8D-3A52-0B4D-829C-3618485A2C58}" srcOrd="1" destOrd="0" presId="urn:microsoft.com/office/officeart/2005/8/layout/lProcess1"/>
    <dgm:cxn modelId="{3A1D9FFC-0BA4-4F8F-A3D2-DD5E8403A879}" type="presParOf" srcId="{883BBEB7-6CEC-B941-870D-9FCF0EAB8BFB}" destId="{24555B27-5BF1-964D-A6B1-D51FC6575776}" srcOrd="2" destOrd="0" presId="urn:microsoft.com/office/officeart/2005/8/layout/lProcess1"/>
    <dgm:cxn modelId="{DFB111FE-69A8-4107-9C1C-7AEE2787F7D8}" type="presParOf" srcId="{883BBEB7-6CEC-B941-870D-9FCF0EAB8BFB}" destId="{9E1D2476-2679-204E-9E1C-5F4A37485877}" srcOrd="3" destOrd="0" presId="urn:microsoft.com/office/officeart/2005/8/layout/lProcess1"/>
    <dgm:cxn modelId="{05B234B3-71EA-4A43-9D59-CBEF41A39D90}" type="presParOf" srcId="{883BBEB7-6CEC-B941-870D-9FCF0EAB8BFB}" destId="{9523E1A6-7BD2-EE4F-90B9-D2D06A6EF4DF}" srcOrd="4" destOrd="0" presId="urn:microsoft.com/office/officeart/2005/8/layout/lProcess1"/>
    <dgm:cxn modelId="{3872A3B5-3221-4C24-A8B2-35B572EE4E56}" type="presParOf" srcId="{883BBEB7-6CEC-B941-870D-9FCF0EAB8BFB}" destId="{0FA08286-2D84-124C-AC36-C080CE326E08}" srcOrd="5" destOrd="0" presId="urn:microsoft.com/office/officeart/2005/8/layout/lProcess1"/>
    <dgm:cxn modelId="{05657EE5-4F82-41E1-BF25-C6D7813D7ED6}" type="presParOf" srcId="{883BBEB7-6CEC-B941-870D-9FCF0EAB8BFB}" destId="{C6ABBA11-FB63-8148-B9CE-77F30C4CEC48}"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354F52-C371-CF43-AFB6-EF00CA04B27E}" type="doc">
      <dgm:prSet loTypeId="urn:microsoft.com/office/officeart/2005/8/layout/lProcess1" loCatId="" qsTypeId="urn:microsoft.com/office/officeart/2005/8/quickstyle/simple1" qsCatId="simple" csTypeId="urn:microsoft.com/office/officeart/2005/8/colors/accent0_2" csCatId="mainScheme" phldr="1"/>
      <dgm:spPr/>
      <dgm:t>
        <a:bodyPr/>
        <a:lstStyle/>
        <a:p>
          <a:endParaRPr lang="en-US"/>
        </a:p>
      </dgm:t>
    </dgm:pt>
    <dgm:pt modelId="{5ABA6A80-CC9F-D14C-9AF3-B557BF942B5A}">
      <dgm:prSet phldrT="[Text]" custT="1"/>
      <dgm:spPr>
        <a:xfrm>
          <a:off x="2068" y="126848"/>
          <a:ext cx="1760636" cy="440159"/>
        </a:xfrm>
        <a:prstGeom prst="roundRect">
          <a:avLst>
            <a:gd name="adj" fmla="val 10000"/>
          </a:avLst>
        </a:prstGeom>
        <a:solidFill>
          <a:srgbClr val="FFFFFF">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Community Influences (social, economic, political factors)</a:t>
          </a:r>
        </a:p>
      </dgm:t>
    </dgm:pt>
    <dgm:pt modelId="{451047E5-728B-FF4F-8FAC-CF8123942BE4}" type="parTrans" cxnId="{E4D04139-6BC0-104A-9BDB-C25AD14A8924}">
      <dgm:prSet/>
      <dgm:spPr/>
      <dgm:t>
        <a:bodyPr/>
        <a:lstStyle/>
        <a:p>
          <a:endParaRPr lang="en-US"/>
        </a:p>
      </dgm:t>
    </dgm:pt>
    <dgm:pt modelId="{87F13692-57EB-9240-8658-1D2B5EE7B93B}" type="sibTrans" cxnId="{E4D04139-6BC0-104A-9BDB-C25AD14A8924}">
      <dgm:prSet/>
      <dgm:spPr/>
      <dgm:t>
        <a:bodyPr/>
        <a:lstStyle/>
        <a:p>
          <a:endParaRPr lang="en-US"/>
        </a:p>
      </dgm:t>
    </dgm:pt>
    <dgm:pt modelId="{3ECE4026-376E-1243-B7BA-DCE5F1D45528}">
      <dgm:prSet phldrT="[Text]" custT="1"/>
      <dgm:spPr>
        <a:xfrm>
          <a:off x="2068" y="721062"/>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Individual health behaviors</a:t>
          </a:r>
        </a:p>
      </dgm:t>
    </dgm:pt>
    <dgm:pt modelId="{55068B17-D8B3-3F4F-A174-A8B16808D919}" type="parTrans" cxnId="{54E06E23-11C6-274C-BB61-0C6A46702724}">
      <dgm:prSet/>
      <dgm:spPr>
        <a:xfrm rot="5400000">
          <a:off x="817468" y="593206"/>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7BA2413D-F138-1A44-AE33-DB833A868EB5}" type="sibTrans" cxnId="{54E06E23-11C6-274C-BB61-0C6A46702724}">
      <dgm:prSet/>
      <dgm:spPr>
        <a:xfrm rot="5400000">
          <a:off x="817468" y="1187421"/>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B53FE4A3-736D-1445-87C1-1AC49EA546DE}">
      <dgm:prSet phldrT="[Text]" custT="1"/>
      <dgm:spPr>
        <a:xfrm>
          <a:off x="2068" y="1315277"/>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Health or disease risk factors</a:t>
          </a:r>
        </a:p>
      </dgm:t>
    </dgm:pt>
    <dgm:pt modelId="{7ABB66EE-0A28-3C4D-9A3F-92BAC82B1CBB}" type="parTrans" cxnId="{7A7B19C4-332A-3141-8E2D-FAAC947824BC}">
      <dgm:prSet/>
      <dgm:spPr/>
      <dgm:t>
        <a:bodyPr/>
        <a:lstStyle/>
        <a:p>
          <a:endParaRPr lang="en-US"/>
        </a:p>
      </dgm:t>
    </dgm:pt>
    <dgm:pt modelId="{88CCEF9B-5844-F445-A593-9424949E7382}" type="sibTrans" cxnId="{7A7B19C4-332A-3141-8E2D-FAAC947824BC}">
      <dgm:prSet/>
      <dgm:spPr>
        <a:xfrm rot="5400000">
          <a:off x="817468" y="1781636"/>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305D71AA-5B42-2F4D-984F-B6296B588A0D}">
      <dgm:prSet phldrT="[Text]" custT="1"/>
      <dgm:spPr>
        <a:xfrm>
          <a:off x="2009194" y="126848"/>
          <a:ext cx="1760636" cy="440159"/>
        </a:xfrm>
        <a:prstGeom prst="roundRect">
          <a:avLst>
            <a:gd name="adj" fmla="val 10000"/>
          </a:avLst>
        </a:prstGeom>
        <a:solidFill>
          <a:srgbClr val="FFFFFF">
            <a:hueOff val="0"/>
            <a:satOff val="0"/>
            <a:lumOff val="0"/>
            <a:alphaOff val="0"/>
          </a:srgbClr>
        </a:solidFill>
        <a:ln w="25400" cap="flat" cmpd="sng" algn="ctr">
          <a:solidFill>
            <a:srgbClr val="800000"/>
          </a:solidFill>
          <a:prstDash val="solid"/>
        </a:ln>
        <a:effectLst/>
      </dgm:spPr>
      <dgm:t>
        <a:bodyPr/>
        <a:lstStyle/>
        <a:p>
          <a:r>
            <a:rPr lang="en-US" sz="2000" dirty="0" smtClean="0">
              <a:solidFill>
                <a:srgbClr val="434342">
                  <a:hueOff val="0"/>
                  <a:satOff val="0"/>
                  <a:lumOff val="0"/>
                  <a:alphaOff val="0"/>
                </a:srgbClr>
              </a:solidFill>
              <a:latin typeface="Times New Roman"/>
              <a:ea typeface="+mn-ea"/>
              <a:cs typeface="Times New Roman"/>
            </a:rPr>
            <a:t>Lack of Income/</a:t>
          </a:r>
        </a:p>
        <a:p>
          <a:r>
            <a:rPr lang="en-US" sz="2000" dirty="0" smtClean="0">
              <a:solidFill>
                <a:srgbClr val="434342">
                  <a:hueOff val="0"/>
                  <a:satOff val="0"/>
                  <a:lumOff val="0"/>
                  <a:alphaOff val="0"/>
                </a:srgbClr>
              </a:solidFill>
              <a:latin typeface="Times New Roman"/>
              <a:ea typeface="+mn-ea"/>
              <a:cs typeface="Times New Roman"/>
            </a:rPr>
            <a:t>Low Income</a:t>
          </a:r>
          <a:endParaRPr lang="en-US" sz="2000" dirty="0">
            <a:solidFill>
              <a:srgbClr val="434342">
                <a:hueOff val="0"/>
                <a:satOff val="0"/>
                <a:lumOff val="0"/>
                <a:alphaOff val="0"/>
              </a:srgbClr>
            </a:solidFill>
            <a:latin typeface="Times New Roman"/>
            <a:ea typeface="+mn-ea"/>
            <a:cs typeface="Times New Roman"/>
          </a:endParaRPr>
        </a:p>
      </dgm:t>
    </dgm:pt>
    <dgm:pt modelId="{F672CFC1-99F9-E74F-8BF7-A747B1835EA4}" type="parTrans" cxnId="{623695EA-8CDB-D241-B778-AEDA844338B5}">
      <dgm:prSet/>
      <dgm:spPr/>
      <dgm:t>
        <a:bodyPr/>
        <a:lstStyle/>
        <a:p>
          <a:endParaRPr lang="en-US"/>
        </a:p>
      </dgm:t>
    </dgm:pt>
    <dgm:pt modelId="{20B10080-96E9-A94F-8D51-CE3B592A2DA7}" type="sibTrans" cxnId="{623695EA-8CDB-D241-B778-AEDA844338B5}">
      <dgm:prSet/>
      <dgm:spPr/>
      <dgm:t>
        <a:bodyPr/>
        <a:lstStyle/>
        <a:p>
          <a:endParaRPr lang="en-US"/>
        </a:p>
      </dgm:t>
    </dgm:pt>
    <dgm:pt modelId="{B2EB43AD-B16B-414A-A25D-A9E2B3EBEEF6}">
      <dgm:prSet phldrT="[Text]" custT="1"/>
      <dgm:spPr>
        <a:xfrm>
          <a:off x="2009194" y="721062"/>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dirty="0" smtClean="0">
              <a:solidFill>
                <a:srgbClr val="434342">
                  <a:hueOff val="0"/>
                  <a:satOff val="0"/>
                  <a:lumOff val="0"/>
                  <a:alphaOff val="0"/>
                </a:srgbClr>
              </a:solidFill>
              <a:latin typeface="Times New Roman"/>
              <a:ea typeface="+mn-ea"/>
              <a:cs typeface="Times New Roman"/>
            </a:rPr>
            <a:t>Inability to move</a:t>
          </a:r>
          <a:endParaRPr lang="en-US" sz="2000" dirty="0">
            <a:solidFill>
              <a:srgbClr val="434342">
                <a:hueOff val="0"/>
                <a:satOff val="0"/>
                <a:lumOff val="0"/>
                <a:alphaOff val="0"/>
              </a:srgbClr>
            </a:solidFill>
            <a:latin typeface="Times New Roman"/>
            <a:ea typeface="+mn-ea"/>
            <a:cs typeface="Times New Roman"/>
          </a:endParaRPr>
        </a:p>
      </dgm:t>
    </dgm:pt>
    <dgm:pt modelId="{BA196B43-0CA9-574B-9F17-E032BE457973}" type="parTrans" cxnId="{9E9F26EF-1DD8-F641-ABBF-7A2A2069D0B7}">
      <dgm:prSet/>
      <dgm:spPr>
        <a:xfrm rot="5400000">
          <a:off x="2824594" y="593206"/>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DAEAC2E4-7E0B-5246-A681-F5A58FA73C90}" type="sibTrans" cxnId="{9E9F26EF-1DD8-F641-ABBF-7A2A2069D0B7}">
      <dgm:prSet/>
      <dgm:spPr>
        <a:xfrm rot="5400000">
          <a:off x="2824594" y="1187421"/>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AA896937-6A4F-E841-AEE5-D7AEB27D11AF}">
      <dgm:prSet phldrT="[Text]" custT="1"/>
      <dgm:spPr>
        <a:xfrm>
          <a:off x="2009194" y="1315277"/>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dirty="0" smtClean="0">
              <a:solidFill>
                <a:srgbClr val="434342">
                  <a:hueOff val="0"/>
                  <a:satOff val="0"/>
                  <a:lumOff val="0"/>
                  <a:alphaOff val="0"/>
                </a:srgbClr>
              </a:solidFill>
              <a:latin typeface="Times New Roman"/>
              <a:ea typeface="+mn-ea"/>
              <a:cs typeface="Times New Roman"/>
            </a:rPr>
            <a:t>Exposure to toxins</a:t>
          </a:r>
          <a:endParaRPr lang="en-US" sz="2000" dirty="0">
            <a:solidFill>
              <a:srgbClr val="434342">
                <a:hueOff val="0"/>
                <a:satOff val="0"/>
                <a:lumOff val="0"/>
                <a:alphaOff val="0"/>
              </a:srgbClr>
            </a:solidFill>
            <a:latin typeface="Times New Roman"/>
            <a:ea typeface="+mn-ea"/>
            <a:cs typeface="Times New Roman"/>
          </a:endParaRPr>
        </a:p>
      </dgm:t>
    </dgm:pt>
    <dgm:pt modelId="{6AA87F8D-642E-E142-A934-F396928A639D}" type="parTrans" cxnId="{4886D314-B836-974B-8AED-BC9F9D1E73E8}">
      <dgm:prSet/>
      <dgm:spPr/>
      <dgm:t>
        <a:bodyPr/>
        <a:lstStyle/>
        <a:p>
          <a:endParaRPr lang="en-US"/>
        </a:p>
      </dgm:t>
    </dgm:pt>
    <dgm:pt modelId="{C9660DC5-D608-AD44-86AA-DBDB2CB6EBE9}" type="sibTrans" cxnId="{4886D314-B836-974B-8AED-BC9F9D1E73E8}">
      <dgm:prSet/>
      <dgm:spPr>
        <a:xfrm rot="5400000">
          <a:off x="2824594" y="1781636"/>
          <a:ext cx="129836" cy="101657"/>
        </a:xfrm>
        <a:prstGeom prst="rightArrow">
          <a:avLst>
            <a:gd name="adj1" fmla="val 66700"/>
            <a:gd name="adj2" fmla="val 50000"/>
          </a:avLst>
        </a:prstGeom>
        <a:solidFill>
          <a:srgbClr val="800000"/>
        </a:solidFill>
        <a:ln>
          <a:solidFill>
            <a:srgbClr val="800000"/>
          </a:solidFill>
        </a:ln>
        <a:effectLst/>
      </dgm:spPr>
      <dgm:t>
        <a:bodyPr/>
        <a:lstStyle/>
        <a:p>
          <a:endParaRPr lang="en-US" sz="2000"/>
        </a:p>
      </dgm:t>
    </dgm:pt>
    <dgm:pt modelId="{D6157035-57AC-784D-B784-513BAB8AB5F1}">
      <dgm:prSet phldrT="[Text]" custT="1"/>
      <dgm:spPr>
        <a:xfrm>
          <a:off x="2068" y="1909492"/>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a:solidFill>
                <a:srgbClr val="434342">
                  <a:hueOff val="0"/>
                  <a:satOff val="0"/>
                  <a:lumOff val="0"/>
                  <a:alphaOff val="0"/>
                </a:srgbClr>
              </a:solidFill>
              <a:latin typeface="Times New Roman"/>
              <a:ea typeface="+mn-ea"/>
              <a:cs typeface="Times New Roman"/>
            </a:rPr>
            <a:t>Health or disease outcome</a:t>
          </a:r>
        </a:p>
      </dgm:t>
    </dgm:pt>
    <dgm:pt modelId="{9AC85816-1AED-104C-B586-A5C3A30A07D0}" type="parTrans" cxnId="{FA81035C-2624-D44E-8236-9A04CC12DE82}">
      <dgm:prSet/>
      <dgm:spPr/>
      <dgm:t>
        <a:bodyPr/>
        <a:lstStyle/>
        <a:p>
          <a:endParaRPr lang="en-US"/>
        </a:p>
      </dgm:t>
    </dgm:pt>
    <dgm:pt modelId="{CC346453-7ABB-0B4E-9B94-694CD1755891}" type="sibTrans" cxnId="{FA81035C-2624-D44E-8236-9A04CC12DE82}">
      <dgm:prSet/>
      <dgm:spPr/>
      <dgm:t>
        <a:bodyPr/>
        <a:lstStyle/>
        <a:p>
          <a:endParaRPr lang="en-US"/>
        </a:p>
      </dgm:t>
    </dgm:pt>
    <dgm:pt modelId="{BE4C8998-058D-B94B-BD2E-0F2F23552D7D}">
      <dgm:prSet custT="1"/>
      <dgm:spPr>
        <a:xfrm>
          <a:off x="2009194" y="1909492"/>
          <a:ext cx="1760636" cy="440159"/>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gm:spPr>
      <dgm:t>
        <a:bodyPr/>
        <a:lstStyle/>
        <a:p>
          <a:r>
            <a:rPr lang="en-US" sz="2000" dirty="0" smtClean="0">
              <a:solidFill>
                <a:srgbClr val="434342">
                  <a:hueOff val="0"/>
                  <a:satOff val="0"/>
                  <a:lumOff val="0"/>
                  <a:alphaOff val="0"/>
                </a:srgbClr>
              </a:solidFill>
              <a:latin typeface="Times New Roman"/>
              <a:ea typeface="+mn-ea"/>
              <a:cs typeface="Times New Roman"/>
            </a:rPr>
            <a:t>Cancer</a:t>
          </a:r>
          <a:endParaRPr lang="en-US" sz="2000" dirty="0">
            <a:solidFill>
              <a:srgbClr val="434342">
                <a:hueOff val="0"/>
                <a:satOff val="0"/>
                <a:lumOff val="0"/>
                <a:alphaOff val="0"/>
              </a:srgbClr>
            </a:solidFill>
            <a:latin typeface="Times New Roman"/>
            <a:ea typeface="+mn-ea"/>
            <a:cs typeface="Times New Roman"/>
          </a:endParaRPr>
        </a:p>
      </dgm:t>
    </dgm:pt>
    <dgm:pt modelId="{5D41613A-180A-5647-96F9-B71FA84595A0}" type="parTrans" cxnId="{29D2F4D8-2C7C-6248-AACE-B2F865ED7762}">
      <dgm:prSet/>
      <dgm:spPr/>
      <dgm:t>
        <a:bodyPr/>
        <a:lstStyle/>
        <a:p>
          <a:endParaRPr lang="en-US"/>
        </a:p>
      </dgm:t>
    </dgm:pt>
    <dgm:pt modelId="{8916CA00-2B61-7A4F-B33D-95ED885B8B52}" type="sibTrans" cxnId="{29D2F4D8-2C7C-6248-AACE-B2F865ED7762}">
      <dgm:prSet/>
      <dgm:spPr/>
      <dgm:t>
        <a:bodyPr/>
        <a:lstStyle/>
        <a:p>
          <a:endParaRPr lang="en-US"/>
        </a:p>
      </dgm:t>
    </dgm:pt>
    <dgm:pt modelId="{C6C1EF86-9F47-9C46-90AF-C28F425AFE60}" type="pres">
      <dgm:prSet presAssocID="{E6354F52-C371-CF43-AFB6-EF00CA04B27E}" presName="Name0" presStyleCnt="0">
        <dgm:presLayoutVars>
          <dgm:dir/>
          <dgm:animLvl val="lvl"/>
          <dgm:resizeHandles val="exact"/>
        </dgm:presLayoutVars>
      </dgm:prSet>
      <dgm:spPr/>
      <dgm:t>
        <a:bodyPr/>
        <a:lstStyle/>
        <a:p>
          <a:endParaRPr lang="en-US"/>
        </a:p>
      </dgm:t>
    </dgm:pt>
    <dgm:pt modelId="{883BBEB7-6CEC-B941-870D-9FCF0EAB8BFB}" type="pres">
      <dgm:prSet presAssocID="{5ABA6A80-CC9F-D14C-9AF3-B557BF942B5A}" presName="vertFlow" presStyleCnt="0"/>
      <dgm:spPr/>
    </dgm:pt>
    <dgm:pt modelId="{736AE8F4-BF38-AB47-A55C-4CCB4F2EC600}" type="pres">
      <dgm:prSet presAssocID="{5ABA6A80-CC9F-D14C-9AF3-B557BF942B5A}" presName="header" presStyleLbl="node1" presStyleIdx="0" presStyleCnt="2"/>
      <dgm:spPr/>
      <dgm:t>
        <a:bodyPr/>
        <a:lstStyle/>
        <a:p>
          <a:endParaRPr lang="en-US"/>
        </a:p>
      </dgm:t>
    </dgm:pt>
    <dgm:pt modelId="{8995DB8D-3A52-0B4D-829C-3618485A2C58}" type="pres">
      <dgm:prSet presAssocID="{55068B17-D8B3-3F4F-A174-A8B16808D919}" presName="parTrans" presStyleLbl="sibTrans2D1" presStyleIdx="0" presStyleCnt="6" custScaleX="168558" custScaleY="131975"/>
      <dgm:spPr/>
      <dgm:t>
        <a:bodyPr/>
        <a:lstStyle/>
        <a:p>
          <a:endParaRPr lang="en-US"/>
        </a:p>
      </dgm:t>
    </dgm:pt>
    <dgm:pt modelId="{24555B27-5BF1-964D-A6B1-D51FC6575776}" type="pres">
      <dgm:prSet presAssocID="{3ECE4026-376E-1243-B7BA-DCE5F1D45528}" presName="child" presStyleLbl="alignAccFollowNode1" presStyleIdx="0" presStyleCnt="6">
        <dgm:presLayoutVars>
          <dgm:chMax val="0"/>
          <dgm:bulletEnabled val="1"/>
        </dgm:presLayoutVars>
      </dgm:prSet>
      <dgm:spPr/>
      <dgm:t>
        <a:bodyPr/>
        <a:lstStyle/>
        <a:p>
          <a:endParaRPr lang="en-US"/>
        </a:p>
      </dgm:t>
    </dgm:pt>
    <dgm:pt modelId="{9E1D2476-2679-204E-9E1C-5F4A37485877}" type="pres">
      <dgm:prSet presAssocID="{7BA2413D-F138-1A44-AE33-DB833A868EB5}" presName="sibTrans" presStyleLbl="sibTrans2D1" presStyleIdx="1" presStyleCnt="6" custScaleX="168558" custScaleY="131975"/>
      <dgm:spPr/>
      <dgm:t>
        <a:bodyPr/>
        <a:lstStyle/>
        <a:p>
          <a:endParaRPr lang="en-US"/>
        </a:p>
      </dgm:t>
    </dgm:pt>
    <dgm:pt modelId="{9523E1A6-7BD2-EE4F-90B9-D2D06A6EF4DF}" type="pres">
      <dgm:prSet presAssocID="{B53FE4A3-736D-1445-87C1-1AC49EA546DE}" presName="child" presStyleLbl="alignAccFollowNode1" presStyleIdx="1" presStyleCnt="6">
        <dgm:presLayoutVars>
          <dgm:chMax val="0"/>
          <dgm:bulletEnabled val="1"/>
        </dgm:presLayoutVars>
      </dgm:prSet>
      <dgm:spPr/>
      <dgm:t>
        <a:bodyPr/>
        <a:lstStyle/>
        <a:p>
          <a:endParaRPr lang="en-US"/>
        </a:p>
      </dgm:t>
    </dgm:pt>
    <dgm:pt modelId="{0FA08286-2D84-124C-AC36-C080CE326E08}" type="pres">
      <dgm:prSet presAssocID="{88CCEF9B-5844-F445-A593-9424949E7382}" presName="sibTrans" presStyleLbl="sibTrans2D1" presStyleIdx="2" presStyleCnt="6" custScaleX="168558" custScaleY="131975"/>
      <dgm:spPr/>
      <dgm:t>
        <a:bodyPr/>
        <a:lstStyle/>
        <a:p>
          <a:endParaRPr lang="en-US"/>
        </a:p>
      </dgm:t>
    </dgm:pt>
    <dgm:pt modelId="{C6ABBA11-FB63-8148-B9CE-77F30C4CEC48}" type="pres">
      <dgm:prSet presAssocID="{D6157035-57AC-784D-B784-513BAB8AB5F1}" presName="child" presStyleLbl="alignAccFollowNode1" presStyleIdx="2" presStyleCnt="6">
        <dgm:presLayoutVars>
          <dgm:chMax val="0"/>
          <dgm:bulletEnabled val="1"/>
        </dgm:presLayoutVars>
      </dgm:prSet>
      <dgm:spPr/>
      <dgm:t>
        <a:bodyPr/>
        <a:lstStyle/>
        <a:p>
          <a:endParaRPr lang="en-US"/>
        </a:p>
      </dgm:t>
    </dgm:pt>
    <dgm:pt modelId="{E0918B79-0011-C241-AA1C-1115162B3C9B}" type="pres">
      <dgm:prSet presAssocID="{5ABA6A80-CC9F-D14C-9AF3-B557BF942B5A}" presName="hSp" presStyleCnt="0"/>
      <dgm:spPr/>
    </dgm:pt>
    <dgm:pt modelId="{C8FBE478-1C73-0248-98B6-32D7EDDAAB20}" type="pres">
      <dgm:prSet presAssocID="{305D71AA-5B42-2F4D-984F-B6296B588A0D}" presName="vertFlow" presStyleCnt="0"/>
      <dgm:spPr/>
    </dgm:pt>
    <dgm:pt modelId="{BD77A282-4E49-2442-B84F-54D10F9AC720}" type="pres">
      <dgm:prSet presAssocID="{305D71AA-5B42-2F4D-984F-B6296B588A0D}" presName="header" presStyleLbl="node1" presStyleIdx="1" presStyleCnt="2"/>
      <dgm:spPr/>
      <dgm:t>
        <a:bodyPr/>
        <a:lstStyle/>
        <a:p>
          <a:endParaRPr lang="en-US"/>
        </a:p>
      </dgm:t>
    </dgm:pt>
    <dgm:pt modelId="{ECC50E5B-0D61-C54F-B22E-12FE45A4BE68}" type="pres">
      <dgm:prSet presAssocID="{BA196B43-0CA9-574B-9F17-E032BE457973}" presName="parTrans" presStyleLbl="sibTrans2D1" presStyleIdx="3" presStyleCnt="6" custScaleX="168558" custScaleY="131975"/>
      <dgm:spPr/>
      <dgm:t>
        <a:bodyPr/>
        <a:lstStyle/>
        <a:p>
          <a:endParaRPr lang="en-US"/>
        </a:p>
      </dgm:t>
    </dgm:pt>
    <dgm:pt modelId="{43848BCC-00FE-7446-97C5-57D09C98B328}" type="pres">
      <dgm:prSet presAssocID="{B2EB43AD-B16B-414A-A25D-A9E2B3EBEEF6}" presName="child" presStyleLbl="alignAccFollowNode1" presStyleIdx="3" presStyleCnt="6">
        <dgm:presLayoutVars>
          <dgm:chMax val="0"/>
          <dgm:bulletEnabled val="1"/>
        </dgm:presLayoutVars>
      </dgm:prSet>
      <dgm:spPr/>
      <dgm:t>
        <a:bodyPr/>
        <a:lstStyle/>
        <a:p>
          <a:endParaRPr lang="en-US"/>
        </a:p>
      </dgm:t>
    </dgm:pt>
    <dgm:pt modelId="{72E79405-519F-BB40-A0E8-301272099402}" type="pres">
      <dgm:prSet presAssocID="{DAEAC2E4-7E0B-5246-A681-F5A58FA73C90}" presName="sibTrans" presStyleLbl="sibTrans2D1" presStyleIdx="4" presStyleCnt="6" custScaleX="168558" custScaleY="131975"/>
      <dgm:spPr/>
      <dgm:t>
        <a:bodyPr/>
        <a:lstStyle/>
        <a:p>
          <a:endParaRPr lang="en-US"/>
        </a:p>
      </dgm:t>
    </dgm:pt>
    <dgm:pt modelId="{4BBFB659-5305-D546-8C33-E35F6DF0178D}" type="pres">
      <dgm:prSet presAssocID="{AA896937-6A4F-E841-AEE5-D7AEB27D11AF}" presName="child" presStyleLbl="alignAccFollowNode1" presStyleIdx="4" presStyleCnt="6">
        <dgm:presLayoutVars>
          <dgm:chMax val="0"/>
          <dgm:bulletEnabled val="1"/>
        </dgm:presLayoutVars>
      </dgm:prSet>
      <dgm:spPr/>
      <dgm:t>
        <a:bodyPr/>
        <a:lstStyle/>
        <a:p>
          <a:endParaRPr lang="en-US"/>
        </a:p>
      </dgm:t>
    </dgm:pt>
    <dgm:pt modelId="{A91A8327-E1DD-D647-9BBE-BBA09E0059A5}" type="pres">
      <dgm:prSet presAssocID="{C9660DC5-D608-AD44-86AA-DBDB2CB6EBE9}" presName="sibTrans" presStyleLbl="sibTrans2D1" presStyleIdx="5" presStyleCnt="6" custScaleX="168558" custScaleY="131975"/>
      <dgm:spPr/>
      <dgm:t>
        <a:bodyPr/>
        <a:lstStyle/>
        <a:p>
          <a:endParaRPr lang="en-US"/>
        </a:p>
      </dgm:t>
    </dgm:pt>
    <dgm:pt modelId="{17C261A7-3392-EC4D-9DAE-26FACE16889B}" type="pres">
      <dgm:prSet presAssocID="{BE4C8998-058D-B94B-BD2E-0F2F23552D7D}" presName="child" presStyleLbl="alignAccFollowNode1" presStyleIdx="5" presStyleCnt="6">
        <dgm:presLayoutVars>
          <dgm:chMax val="0"/>
          <dgm:bulletEnabled val="1"/>
        </dgm:presLayoutVars>
      </dgm:prSet>
      <dgm:spPr/>
      <dgm:t>
        <a:bodyPr/>
        <a:lstStyle/>
        <a:p>
          <a:endParaRPr lang="en-US"/>
        </a:p>
      </dgm:t>
    </dgm:pt>
  </dgm:ptLst>
  <dgm:cxnLst>
    <dgm:cxn modelId="{B278EAA5-2A07-4C3C-9C10-174B137AE458}" type="presOf" srcId="{AA896937-6A4F-E841-AEE5-D7AEB27D11AF}" destId="{4BBFB659-5305-D546-8C33-E35F6DF0178D}" srcOrd="0" destOrd="0" presId="urn:microsoft.com/office/officeart/2005/8/layout/lProcess1"/>
    <dgm:cxn modelId="{7A7B19C4-332A-3141-8E2D-FAAC947824BC}" srcId="{5ABA6A80-CC9F-D14C-9AF3-B557BF942B5A}" destId="{B53FE4A3-736D-1445-87C1-1AC49EA546DE}" srcOrd="1" destOrd="0" parTransId="{7ABB66EE-0A28-3C4D-9A3F-92BAC82B1CBB}" sibTransId="{88CCEF9B-5844-F445-A593-9424949E7382}"/>
    <dgm:cxn modelId="{9E9F26EF-1DD8-F641-ABBF-7A2A2069D0B7}" srcId="{305D71AA-5B42-2F4D-984F-B6296B588A0D}" destId="{B2EB43AD-B16B-414A-A25D-A9E2B3EBEEF6}" srcOrd="0" destOrd="0" parTransId="{BA196B43-0CA9-574B-9F17-E032BE457973}" sibTransId="{DAEAC2E4-7E0B-5246-A681-F5A58FA73C90}"/>
    <dgm:cxn modelId="{E4D04139-6BC0-104A-9BDB-C25AD14A8924}" srcId="{E6354F52-C371-CF43-AFB6-EF00CA04B27E}" destId="{5ABA6A80-CC9F-D14C-9AF3-B557BF942B5A}" srcOrd="0" destOrd="0" parTransId="{451047E5-728B-FF4F-8FAC-CF8123942BE4}" sibTransId="{87F13692-57EB-9240-8658-1D2B5EE7B93B}"/>
    <dgm:cxn modelId="{67721171-E973-47A0-BD63-7C08F9C2E5F0}" type="presOf" srcId="{E6354F52-C371-CF43-AFB6-EF00CA04B27E}" destId="{C6C1EF86-9F47-9C46-90AF-C28F425AFE60}" srcOrd="0" destOrd="0" presId="urn:microsoft.com/office/officeart/2005/8/layout/lProcess1"/>
    <dgm:cxn modelId="{623695EA-8CDB-D241-B778-AEDA844338B5}" srcId="{E6354F52-C371-CF43-AFB6-EF00CA04B27E}" destId="{305D71AA-5B42-2F4D-984F-B6296B588A0D}" srcOrd="1" destOrd="0" parTransId="{F672CFC1-99F9-E74F-8BF7-A747B1835EA4}" sibTransId="{20B10080-96E9-A94F-8D51-CE3B592A2DA7}"/>
    <dgm:cxn modelId="{4B36F092-0596-4860-A97E-861879DA66B6}" type="presOf" srcId="{BE4C8998-058D-B94B-BD2E-0F2F23552D7D}" destId="{17C261A7-3392-EC4D-9DAE-26FACE16889B}" srcOrd="0" destOrd="0" presId="urn:microsoft.com/office/officeart/2005/8/layout/lProcess1"/>
    <dgm:cxn modelId="{C848B187-634E-4029-9D91-81B024CBD551}" type="presOf" srcId="{DAEAC2E4-7E0B-5246-A681-F5A58FA73C90}" destId="{72E79405-519F-BB40-A0E8-301272099402}" srcOrd="0" destOrd="0" presId="urn:microsoft.com/office/officeart/2005/8/layout/lProcess1"/>
    <dgm:cxn modelId="{133B59F0-C38C-4729-8EBA-B91DC06497A7}" type="presOf" srcId="{BA196B43-0CA9-574B-9F17-E032BE457973}" destId="{ECC50E5B-0D61-C54F-B22E-12FE45A4BE68}" srcOrd="0" destOrd="0" presId="urn:microsoft.com/office/officeart/2005/8/layout/lProcess1"/>
    <dgm:cxn modelId="{9FA73554-16DA-4165-A24D-DC106B243184}" type="presOf" srcId="{7BA2413D-F138-1A44-AE33-DB833A868EB5}" destId="{9E1D2476-2679-204E-9E1C-5F4A37485877}" srcOrd="0" destOrd="0" presId="urn:microsoft.com/office/officeart/2005/8/layout/lProcess1"/>
    <dgm:cxn modelId="{FA81035C-2624-D44E-8236-9A04CC12DE82}" srcId="{5ABA6A80-CC9F-D14C-9AF3-B557BF942B5A}" destId="{D6157035-57AC-784D-B784-513BAB8AB5F1}" srcOrd="2" destOrd="0" parTransId="{9AC85816-1AED-104C-B586-A5C3A30A07D0}" sibTransId="{CC346453-7ABB-0B4E-9B94-694CD1755891}"/>
    <dgm:cxn modelId="{53E5D84A-D3DF-4174-BBA3-AAD2BC328712}" type="presOf" srcId="{5ABA6A80-CC9F-D14C-9AF3-B557BF942B5A}" destId="{736AE8F4-BF38-AB47-A55C-4CCB4F2EC600}" srcOrd="0" destOrd="0" presId="urn:microsoft.com/office/officeart/2005/8/layout/lProcess1"/>
    <dgm:cxn modelId="{10F71D7D-557F-4787-BE4E-9C8F6CC9647D}" type="presOf" srcId="{88CCEF9B-5844-F445-A593-9424949E7382}" destId="{0FA08286-2D84-124C-AC36-C080CE326E08}" srcOrd="0" destOrd="0" presId="urn:microsoft.com/office/officeart/2005/8/layout/lProcess1"/>
    <dgm:cxn modelId="{FDE5ED10-AE6B-4A71-9370-F5A642EB01F3}" type="presOf" srcId="{B53FE4A3-736D-1445-87C1-1AC49EA546DE}" destId="{9523E1A6-7BD2-EE4F-90B9-D2D06A6EF4DF}" srcOrd="0" destOrd="0" presId="urn:microsoft.com/office/officeart/2005/8/layout/lProcess1"/>
    <dgm:cxn modelId="{29D2F4D8-2C7C-6248-AACE-B2F865ED7762}" srcId="{305D71AA-5B42-2F4D-984F-B6296B588A0D}" destId="{BE4C8998-058D-B94B-BD2E-0F2F23552D7D}" srcOrd="2" destOrd="0" parTransId="{5D41613A-180A-5647-96F9-B71FA84595A0}" sibTransId="{8916CA00-2B61-7A4F-B33D-95ED885B8B52}"/>
    <dgm:cxn modelId="{E25A9489-C951-44B6-B865-C55FA913C0B0}" type="presOf" srcId="{C9660DC5-D608-AD44-86AA-DBDB2CB6EBE9}" destId="{A91A8327-E1DD-D647-9BBE-BBA09E0059A5}" srcOrd="0" destOrd="0" presId="urn:microsoft.com/office/officeart/2005/8/layout/lProcess1"/>
    <dgm:cxn modelId="{4886D314-B836-974B-8AED-BC9F9D1E73E8}" srcId="{305D71AA-5B42-2F4D-984F-B6296B588A0D}" destId="{AA896937-6A4F-E841-AEE5-D7AEB27D11AF}" srcOrd="1" destOrd="0" parTransId="{6AA87F8D-642E-E142-A934-F396928A639D}" sibTransId="{C9660DC5-D608-AD44-86AA-DBDB2CB6EBE9}"/>
    <dgm:cxn modelId="{8CF63E78-2C9A-4A18-8CF7-9115A47316CE}" type="presOf" srcId="{3ECE4026-376E-1243-B7BA-DCE5F1D45528}" destId="{24555B27-5BF1-964D-A6B1-D51FC6575776}" srcOrd="0" destOrd="0" presId="urn:microsoft.com/office/officeart/2005/8/layout/lProcess1"/>
    <dgm:cxn modelId="{3E256DD3-3704-4EAB-A13C-21846C18C3F5}" type="presOf" srcId="{305D71AA-5B42-2F4D-984F-B6296B588A0D}" destId="{BD77A282-4E49-2442-B84F-54D10F9AC720}" srcOrd="0" destOrd="0" presId="urn:microsoft.com/office/officeart/2005/8/layout/lProcess1"/>
    <dgm:cxn modelId="{42745433-D24F-4D45-B972-DBA98311ED71}" type="presOf" srcId="{B2EB43AD-B16B-414A-A25D-A9E2B3EBEEF6}" destId="{43848BCC-00FE-7446-97C5-57D09C98B328}" srcOrd="0" destOrd="0" presId="urn:microsoft.com/office/officeart/2005/8/layout/lProcess1"/>
    <dgm:cxn modelId="{5BB3C25D-423C-4D8B-A92B-C7E4DB78738B}" type="presOf" srcId="{D6157035-57AC-784D-B784-513BAB8AB5F1}" destId="{C6ABBA11-FB63-8148-B9CE-77F30C4CEC48}" srcOrd="0" destOrd="0" presId="urn:microsoft.com/office/officeart/2005/8/layout/lProcess1"/>
    <dgm:cxn modelId="{54E06E23-11C6-274C-BB61-0C6A46702724}" srcId="{5ABA6A80-CC9F-D14C-9AF3-B557BF942B5A}" destId="{3ECE4026-376E-1243-B7BA-DCE5F1D45528}" srcOrd="0" destOrd="0" parTransId="{55068B17-D8B3-3F4F-A174-A8B16808D919}" sibTransId="{7BA2413D-F138-1A44-AE33-DB833A868EB5}"/>
    <dgm:cxn modelId="{8E95AC15-972C-4CE9-A7F1-CDFCDFBA08D2}" type="presOf" srcId="{55068B17-D8B3-3F4F-A174-A8B16808D919}" destId="{8995DB8D-3A52-0B4D-829C-3618485A2C58}" srcOrd="0" destOrd="0" presId="urn:microsoft.com/office/officeart/2005/8/layout/lProcess1"/>
    <dgm:cxn modelId="{122F36B5-54C4-4BA4-9EC7-5F8EE81164DF}" type="presParOf" srcId="{C6C1EF86-9F47-9C46-90AF-C28F425AFE60}" destId="{883BBEB7-6CEC-B941-870D-9FCF0EAB8BFB}" srcOrd="0" destOrd="0" presId="urn:microsoft.com/office/officeart/2005/8/layout/lProcess1"/>
    <dgm:cxn modelId="{C3C12CAF-6A0A-4F14-ADA3-2A7139C07218}" type="presParOf" srcId="{883BBEB7-6CEC-B941-870D-9FCF0EAB8BFB}" destId="{736AE8F4-BF38-AB47-A55C-4CCB4F2EC600}" srcOrd="0" destOrd="0" presId="urn:microsoft.com/office/officeart/2005/8/layout/lProcess1"/>
    <dgm:cxn modelId="{FB873711-D11B-4CAB-AB6B-9607F36F4A9A}" type="presParOf" srcId="{883BBEB7-6CEC-B941-870D-9FCF0EAB8BFB}" destId="{8995DB8D-3A52-0B4D-829C-3618485A2C58}" srcOrd="1" destOrd="0" presId="urn:microsoft.com/office/officeart/2005/8/layout/lProcess1"/>
    <dgm:cxn modelId="{BA23AFC5-C96F-4094-BB1A-F98C3597FB0C}" type="presParOf" srcId="{883BBEB7-6CEC-B941-870D-9FCF0EAB8BFB}" destId="{24555B27-5BF1-964D-A6B1-D51FC6575776}" srcOrd="2" destOrd="0" presId="urn:microsoft.com/office/officeart/2005/8/layout/lProcess1"/>
    <dgm:cxn modelId="{42B3DAFB-506C-4061-8B28-13CC5EF345EB}" type="presParOf" srcId="{883BBEB7-6CEC-B941-870D-9FCF0EAB8BFB}" destId="{9E1D2476-2679-204E-9E1C-5F4A37485877}" srcOrd="3" destOrd="0" presId="urn:microsoft.com/office/officeart/2005/8/layout/lProcess1"/>
    <dgm:cxn modelId="{609AC38B-11FD-4E91-8DF1-F3293A6A6AC3}" type="presParOf" srcId="{883BBEB7-6CEC-B941-870D-9FCF0EAB8BFB}" destId="{9523E1A6-7BD2-EE4F-90B9-D2D06A6EF4DF}" srcOrd="4" destOrd="0" presId="urn:microsoft.com/office/officeart/2005/8/layout/lProcess1"/>
    <dgm:cxn modelId="{61A53769-53A2-4E35-AF6D-C5A34BB8B66D}" type="presParOf" srcId="{883BBEB7-6CEC-B941-870D-9FCF0EAB8BFB}" destId="{0FA08286-2D84-124C-AC36-C080CE326E08}" srcOrd="5" destOrd="0" presId="urn:microsoft.com/office/officeart/2005/8/layout/lProcess1"/>
    <dgm:cxn modelId="{7B02222F-6742-47A7-BE0B-6E509A9C0EE3}" type="presParOf" srcId="{883BBEB7-6CEC-B941-870D-9FCF0EAB8BFB}" destId="{C6ABBA11-FB63-8148-B9CE-77F30C4CEC48}" srcOrd="6" destOrd="0" presId="urn:microsoft.com/office/officeart/2005/8/layout/lProcess1"/>
    <dgm:cxn modelId="{42D3D31E-6FC2-47B1-BABA-41A217C7F36C}" type="presParOf" srcId="{C6C1EF86-9F47-9C46-90AF-C28F425AFE60}" destId="{E0918B79-0011-C241-AA1C-1115162B3C9B}" srcOrd="1" destOrd="0" presId="urn:microsoft.com/office/officeart/2005/8/layout/lProcess1"/>
    <dgm:cxn modelId="{5A74BF43-D2CA-4CA5-8CB6-9C2A21458593}" type="presParOf" srcId="{C6C1EF86-9F47-9C46-90AF-C28F425AFE60}" destId="{C8FBE478-1C73-0248-98B6-32D7EDDAAB20}" srcOrd="2" destOrd="0" presId="urn:microsoft.com/office/officeart/2005/8/layout/lProcess1"/>
    <dgm:cxn modelId="{F32E1F63-9892-4444-8309-0693BCFF05BD}" type="presParOf" srcId="{C8FBE478-1C73-0248-98B6-32D7EDDAAB20}" destId="{BD77A282-4E49-2442-B84F-54D10F9AC720}" srcOrd="0" destOrd="0" presId="urn:microsoft.com/office/officeart/2005/8/layout/lProcess1"/>
    <dgm:cxn modelId="{7D7B6B61-FB3E-434F-B0FD-0297D8AAD9BF}" type="presParOf" srcId="{C8FBE478-1C73-0248-98B6-32D7EDDAAB20}" destId="{ECC50E5B-0D61-C54F-B22E-12FE45A4BE68}" srcOrd="1" destOrd="0" presId="urn:microsoft.com/office/officeart/2005/8/layout/lProcess1"/>
    <dgm:cxn modelId="{A4653E3D-0695-474A-99E6-8913234D8395}" type="presParOf" srcId="{C8FBE478-1C73-0248-98B6-32D7EDDAAB20}" destId="{43848BCC-00FE-7446-97C5-57D09C98B328}" srcOrd="2" destOrd="0" presId="urn:microsoft.com/office/officeart/2005/8/layout/lProcess1"/>
    <dgm:cxn modelId="{E023979B-C57F-4432-8F68-E5C37719FE60}" type="presParOf" srcId="{C8FBE478-1C73-0248-98B6-32D7EDDAAB20}" destId="{72E79405-519F-BB40-A0E8-301272099402}" srcOrd="3" destOrd="0" presId="urn:microsoft.com/office/officeart/2005/8/layout/lProcess1"/>
    <dgm:cxn modelId="{1FA18053-1A5D-4E34-BCE3-EB7483436455}" type="presParOf" srcId="{C8FBE478-1C73-0248-98B6-32D7EDDAAB20}" destId="{4BBFB659-5305-D546-8C33-E35F6DF0178D}" srcOrd="4" destOrd="0" presId="urn:microsoft.com/office/officeart/2005/8/layout/lProcess1"/>
    <dgm:cxn modelId="{603842CC-2E40-4893-989A-7F52A58E2C8D}" type="presParOf" srcId="{C8FBE478-1C73-0248-98B6-32D7EDDAAB20}" destId="{A91A8327-E1DD-D647-9BBE-BBA09E0059A5}" srcOrd="5" destOrd="0" presId="urn:microsoft.com/office/officeart/2005/8/layout/lProcess1"/>
    <dgm:cxn modelId="{FD15D289-3AE7-4ABE-A518-567F39B6BF64}" type="presParOf" srcId="{C8FBE478-1C73-0248-98B6-32D7EDDAAB20}" destId="{17C261A7-3392-EC4D-9DAE-26FACE16889B}"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CF6228-12E2-254F-8E16-311DC53258D4}" type="doc">
      <dgm:prSet loTypeId="urn:microsoft.com/office/officeart/2005/8/layout/pyramid3" loCatId="" qsTypeId="urn:microsoft.com/office/officeart/2005/8/quickstyle/3D3" qsCatId="3D" csTypeId="urn:microsoft.com/office/officeart/2005/8/colors/accent0_1" csCatId="mainScheme" phldr="1"/>
      <dgm:spPr/>
    </dgm:pt>
    <dgm:pt modelId="{0BF7C591-890E-9E47-8D13-BCB75B32167F}">
      <dgm:prSet phldrT="[Text]" custT="1"/>
      <dgm:spPr/>
      <dgm:t>
        <a:bodyPr/>
        <a:lstStyle/>
        <a:p>
          <a:r>
            <a:rPr lang="en-US" sz="2400" dirty="0"/>
            <a:t>Secondary Interventions for At-Risk Groups</a:t>
          </a:r>
        </a:p>
      </dgm:t>
    </dgm:pt>
    <dgm:pt modelId="{4A908659-B75B-F146-A9ED-03B12935CBC8}" type="parTrans" cxnId="{464231CD-68E9-DC42-908B-623F36051B67}">
      <dgm:prSet/>
      <dgm:spPr/>
      <dgm:t>
        <a:bodyPr/>
        <a:lstStyle/>
        <a:p>
          <a:endParaRPr lang="en-US"/>
        </a:p>
      </dgm:t>
    </dgm:pt>
    <dgm:pt modelId="{A014C792-0098-BC4C-9187-7766D93187FA}" type="sibTrans" cxnId="{464231CD-68E9-DC42-908B-623F36051B67}">
      <dgm:prSet/>
      <dgm:spPr/>
      <dgm:t>
        <a:bodyPr/>
        <a:lstStyle/>
        <a:p>
          <a:endParaRPr lang="en-US"/>
        </a:p>
      </dgm:t>
    </dgm:pt>
    <dgm:pt modelId="{88F17DC7-9126-1340-988D-59B4E496CFB0}">
      <dgm:prSet phldrT="[Text]" custT="1"/>
      <dgm:spPr/>
      <dgm:t>
        <a:bodyPr/>
        <a:lstStyle/>
        <a:p>
          <a:r>
            <a:rPr lang="en-US" sz="3600" dirty="0"/>
            <a:t>Primary Intervention for Whole Population</a:t>
          </a:r>
        </a:p>
      </dgm:t>
    </dgm:pt>
    <dgm:pt modelId="{D39EAC99-743A-7F41-B99F-CA435AAB3639}" type="sibTrans" cxnId="{DF92E711-9814-FD44-B6FC-2DF446EF70DB}">
      <dgm:prSet/>
      <dgm:spPr/>
      <dgm:t>
        <a:bodyPr/>
        <a:lstStyle/>
        <a:p>
          <a:endParaRPr lang="en-US"/>
        </a:p>
      </dgm:t>
    </dgm:pt>
    <dgm:pt modelId="{C1999BD6-7229-6B41-B075-22605337CD91}" type="parTrans" cxnId="{DF92E711-9814-FD44-B6FC-2DF446EF70DB}">
      <dgm:prSet/>
      <dgm:spPr/>
      <dgm:t>
        <a:bodyPr/>
        <a:lstStyle/>
        <a:p>
          <a:endParaRPr lang="en-US"/>
        </a:p>
      </dgm:t>
    </dgm:pt>
    <dgm:pt modelId="{03B8C2B8-243E-9549-AF76-983296398710}">
      <dgm:prSet phldrT="[Text]" custT="1"/>
      <dgm:spPr/>
      <dgm:t>
        <a:bodyPr anchor="t" anchorCtr="0"/>
        <a:lstStyle/>
        <a:p>
          <a:pPr marL="0">
            <a:lnSpc>
              <a:spcPct val="100000"/>
            </a:lnSpc>
            <a:spcBef>
              <a:spcPts val="0"/>
            </a:spcBef>
            <a:spcAft>
              <a:spcPts val="0"/>
            </a:spcAft>
          </a:pPr>
          <a:r>
            <a:rPr lang="en-US" sz="1800" dirty="0" smtClean="0"/>
            <a:t>Tertiary </a:t>
          </a:r>
          <a:r>
            <a:rPr lang="en-US" sz="1800" dirty="0"/>
            <a:t/>
          </a:r>
          <a:br>
            <a:rPr lang="en-US" sz="1800" dirty="0"/>
          </a:br>
          <a:r>
            <a:rPr lang="en-US" sz="1800" dirty="0"/>
            <a:t>Interventions for </a:t>
          </a:r>
          <a:br>
            <a:rPr lang="en-US" sz="1800" dirty="0"/>
          </a:br>
          <a:r>
            <a:rPr lang="en-US" sz="1800" dirty="0"/>
            <a:t>Individuals</a:t>
          </a:r>
          <a:endParaRPr lang="en-US" sz="1800" b="1" dirty="0"/>
        </a:p>
      </dgm:t>
    </dgm:pt>
    <dgm:pt modelId="{CA1BEB3C-4556-F94B-B939-D5B28A3F0DEE}" type="sibTrans" cxnId="{EA76C900-47DE-AE47-B738-80F3BC9C6241}">
      <dgm:prSet/>
      <dgm:spPr/>
      <dgm:t>
        <a:bodyPr/>
        <a:lstStyle/>
        <a:p>
          <a:endParaRPr lang="en-US"/>
        </a:p>
      </dgm:t>
    </dgm:pt>
    <dgm:pt modelId="{676454F0-9C69-634A-8388-9199942CB8E9}" type="parTrans" cxnId="{EA76C900-47DE-AE47-B738-80F3BC9C6241}">
      <dgm:prSet/>
      <dgm:spPr/>
      <dgm:t>
        <a:bodyPr/>
        <a:lstStyle/>
        <a:p>
          <a:endParaRPr lang="en-US"/>
        </a:p>
      </dgm:t>
    </dgm:pt>
    <dgm:pt modelId="{DD255E11-7B6E-3449-AD45-071F2FB61CF2}" type="pres">
      <dgm:prSet presAssocID="{C7CF6228-12E2-254F-8E16-311DC53258D4}" presName="Name0" presStyleCnt="0">
        <dgm:presLayoutVars>
          <dgm:dir/>
          <dgm:animLvl val="lvl"/>
          <dgm:resizeHandles val="exact"/>
        </dgm:presLayoutVars>
      </dgm:prSet>
      <dgm:spPr/>
    </dgm:pt>
    <dgm:pt modelId="{AD89C4FE-B7BE-3542-9E6A-4BF85DA230FA}" type="pres">
      <dgm:prSet presAssocID="{88F17DC7-9126-1340-988D-59B4E496CFB0}" presName="Name8" presStyleCnt="0"/>
      <dgm:spPr/>
    </dgm:pt>
    <dgm:pt modelId="{7EA8AEDD-BD8A-974F-9F90-FD9D7B54829D}" type="pres">
      <dgm:prSet presAssocID="{88F17DC7-9126-1340-988D-59B4E496CFB0}" presName="level" presStyleLbl="node1" presStyleIdx="0" presStyleCnt="3" custScaleY="139528" custLinFactNeighborX="1046" custLinFactNeighborY="-4198">
        <dgm:presLayoutVars>
          <dgm:chMax val="1"/>
          <dgm:bulletEnabled val="1"/>
        </dgm:presLayoutVars>
      </dgm:prSet>
      <dgm:spPr/>
      <dgm:t>
        <a:bodyPr/>
        <a:lstStyle/>
        <a:p>
          <a:endParaRPr lang="en-US"/>
        </a:p>
      </dgm:t>
    </dgm:pt>
    <dgm:pt modelId="{0B9FE830-EFF1-1C46-A74C-6CEECF8B734B}" type="pres">
      <dgm:prSet presAssocID="{88F17DC7-9126-1340-988D-59B4E496CFB0}" presName="levelTx" presStyleLbl="revTx" presStyleIdx="0" presStyleCnt="0">
        <dgm:presLayoutVars>
          <dgm:chMax val="1"/>
          <dgm:bulletEnabled val="1"/>
        </dgm:presLayoutVars>
      </dgm:prSet>
      <dgm:spPr/>
      <dgm:t>
        <a:bodyPr/>
        <a:lstStyle/>
        <a:p>
          <a:endParaRPr lang="en-US"/>
        </a:p>
      </dgm:t>
    </dgm:pt>
    <dgm:pt modelId="{72DF6684-E71E-2A4B-B5A9-616DE241B994}" type="pres">
      <dgm:prSet presAssocID="{0BF7C591-890E-9E47-8D13-BCB75B32167F}" presName="Name8" presStyleCnt="0"/>
      <dgm:spPr/>
    </dgm:pt>
    <dgm:pt modelId="{95DB78B1-F80C-414F-A101-C6BC6A5C15E9}" type="pres">
      <dgm:prSet presAssocID="{0BF7C591-890E-9E47-8D13-BCB75B32167F}" presName="level" presStyleLbl="node1" presStyleIdx="1" presStyleCnt="3">
        <dgm:presLayoutVars>
          <dgm:chMax val="1"/>
          <dgm:bulletEnabled val="1"/>
        </dgm:presLayoutVars>
      </dgm:prSet>
      <dgm:spPr/>
      <dgm:t>
        <a:bodyPr/>
        <a:lstStyle/>
        <a:p>
          <a:endParaRPr lang="en-US"/>
        </a:p>
      </dgm:t>
    </dgm:pt>
    <dgm:pt modelId="{A82BEDAB-C35F-1742-951F-D2D55CB58853}" type="pres">
      <dgm:prSet presAssocID="{0BF7C591-890E-9E47-8D13-BCB75B32167F}" presName="levelTx" presStyleLbl="revTx" presStyleIdx="0" presStyleCnt="0">
        <dgm:presLayoutVars>
          <dgm:chMax val="1"/>
          <dgm:bulletEnabled val="1"/>
        </dgm:presLayoutVars>
      </dgm:prSet>
      <dgm:spPr/>
      <dgm:t>
        <a:bodyPr/>
        <a:lstStyle/>
        <a:p>
          <a:endParaRPr lang="en-US"/>
        </a:p>
      </dgm:t>
    </dgm:pt>
    <dgm:pt modelId="{DC54CA28-38D4-C544-A923-E0388FAAA328}" type="pres">
      <dgm:prSet presAssocID="{03B8C2B8-243E-9549-AF76-983296398710}" presName="Name8" presStyleCnt="0"/>
      <dgm:spPr/>
    </dgm:pt>
    <dgm:pt modelId="{631D3191-DBCF-1041-8C3B-6BEC9468DA3F}" type="pres">
      <dgm:prSet presAssocID="{03B8C2B8-243E-9549-AF76-983296398710}" presName="level" presStyleLbl="node1" presStyleIdx="2" presStyleCnt="3" custScaleY="100000">
        <dgm:presLayoutVars>
          <dgm:chMax val="1"/>
          <dgm:bulletEnabled val="1"/>
        </dgm:presLayoutVars>
      </dgm:prSet>
      <dgm:spPr/>
      <dgm:t>
        <a:bodyPr/>
        <a:lstStyle/>
        <a:p>
          <a:endParaRPr lang="en-US"/>
        </a:p>
      </dgm:t>
    </dgm:pt>
    <dgm:pt modelId="{1599B33C-9C11-2D4C-922B-EE1710B75AEB}" type="pres">
      <dgm:prSet presAssocID="{03B8C2B8-243E-9549-AF76-983296398710}" presName="levelTx" presStyleLbl="revTx" presStyleIdx="0" presStyleCnt="0">
        <dgm:presLayoutVars>
          <dgm:chMax val="1"/>
          <dgm:bulletEnabled val="1"/>
        </dgm:presLayoutVars>
      </dgm:prSet>
      <dgm:spPr/>
      <dgm:t>
        <a:bodyPr/>
        <a:lstStyle/>
        <a:p>
          <a:endParaRPr lang="en-US"/>
        </a:p>
      </dgm:t>
    </dgm:pt>
  </dgm:ptLst>
  <dgm:cxnLst>
    <dgm:cxn modelId="{A51B2076-95C3-4329-A1AF-4D7484B70162}" type="presOf" srcId="{C7CF6228-12E2-254F-8E16-311DC53258D4}" destId="{DD255E11-7B6E-3449-AD45-071F2FB61CF2}" srcOrd="0" destOrd="0" presId="urn:microsoft.com/office/officeart/2005/8/layout/pyramid3"/>
    <dgm:cxn modelId="{EA76C900-47DE-AE47-B738-80F3BC9C6241}" srcId="{C7CF6228-12E2-254F-8E16-311DC53258D4}" destId="{03B8C2B8-243E-9549-AF76-983296398710}" srcOrd="2" destOrd="0" parTransId="{676454F0-9C69-634A-8388-9199942CB8E9}" sibTransId="{CA1BEB3C-4556-F94B-B939-D5B28A3F0DEE}"/>
    <dgm:cxn modelId="{DDA8A18B-1F69-441D-AA85-2E14C78F500D}" type="presOf" srcId="{03B8C2B8-243E-9549-AF76-983296398710}" destId="{1599B33C-9C11-2D4C-922B-EE1710B75AEB}" srcOrd="1" destOrd="0" presId="urn:microsoft.com/office/officeart/2005/8/layout/pyramid3"/>
    <dgm:cxn modelId="{8796D5C0-903C-4EF8-9EC3-33CD5F808325}" type="presOf" srcId="{0BF7C591-890E-9E47-8D13-BCB75B32167F}" destId="{95DB78B1-F80C-414F-A101-C6BC6A5C15E9}" srcOrd="0" destOrd="0" presId="urn:microsoft.com/office/officeart/2005/8/layout/pyramid3"/>
    <dgm:cxn modelId="{2C8E12E1-3984-40F1-BC66-D9346D021530}" type="presOf" srcId="{88F17DC7-9126-1340-988D-59B4E496CFB0}" destId="{7EA8AEDD-BD8A-974F-9F90-FD9D7B54829D}" srcOrd="0" destOrd="0" presId="urn:microsoft.com/office/officeart/2005/8/layout/pyramid3"/>
    <dgm:cxn modelId="{464231CD-68E9-DC42-908B-623F36051B67}" srcId="{C7CF6228-12E2-254F-8E16-311DC53258D4}" destId="{0BF7C591-890E-9E47-8D13-BCB75B32167F}" srcOrd="1" destOrd="0" parTransId="{4A908659-B75B-F146-A9ED-03B12935CBC8}" sibTransId="{A014C792-0098-BC4C-9187-7766D93187FA}"/>
    <dgm:cxn modelId="{80548ADA-9D1D-4A31-8D45-5E9E39E01FCC}" type="presOf" srcId="{03B8C2B8-243E-9549-AF76-983296398710}" destId="{631D3191-DBCF-1041-8C3B-6BEC9468DA3F}" srcOrd="0" destOrd="0" presId="urn:microsoft.com/office/officeart/2005/8/layout/pyramid3"/>
    <dgm:cxn modelId="{52A93F5B-366F-4306-A30F-771B58B63F69}" type="presOf" srcId="{88F17DC7-9126-1340-988D-59B4E496CFB0}" destId="{0B9FE830-EFF1-1C46-A74C-6CEECF8B734B}" srcOrd="1" destOrd="0" presId="urn:microsoft.com/office/officeart/2005/8/layout/pyramid3"/>
    <dgm:cxn modelId="{8654A2BC-23AF-4EA2-A64A-35F60DAB7CEE}" type="presOf" srcId="{0BF7C591-890E-9E47-8D13-BCB75B32167F}" destId="{A82BEDAB-C35F-1742-951F-D2D55CB58853}" srcOrd="1" destOrd="0" presId="urn:microsoft.com/office/officeart/2005/8/layout/pyramid3"/>
    <dgm:cxn modelId="{DF92E711-9814-FD44-B6FC-2DF446EF70DB}" srcId="{C7CF6228-12E2-254F-8E16-311DC53258D4}" destId="{88F17DC7-9126-1340-988D-59B4E496CFB0}" srcOrd="0" destOrd="0" parTransId="{C1999BD6-7229-6B41-B075-22605337CD91}" sibTransId="{D39EAC99-743A-7F41-B99F-CA435AAB3639}"/>
    <dgm:cxn modelId="{E7BCECC4-F0BE-4494-9F64-E0AED95DEE1D}" type="presParOf" srcId="{DD255E11-7B6E-3449-AD45-071F2FB61CF2}" destId="{AD89C4FE-B7BE-3542-9E6A-4BF85DA230FA}" srcOrd="0" destOrd="0" presId="urn:microsoft.com/office/officeart/2005/8/layout/pyramid3"/>
    <dgm:cxn modelId="{F2921307-79BA-4647-87F1-5F2666387B22}" type="presParOf" srcId="{AD89C4FE-B7BE-3542-9E6A-4BF85DA230FA}" destId="{7EA8AEDD-BD8A-974F-9F90-FD9D7B54829D}" srcOrd="0" destOrd="0" presId="urn:microsoft.com/office/officeart/2005/8/layout/pyramid3"/>
    <dgm:cxn modelId="{3C660926-0132-46EA-87DD-E05E7044BD6E}" type="presParOf" srcId="{AD89C4FE-B7BE-3542-9E6A-4BF85DA230FA}" destId="{0B9FE830-EFF1-1C46-A74C-6CEECF8B734B}" srcOrd="1" destOrd="0" presId="urn:microsoft.com/office/officeart/2005/8/layout/pyramid3"/>
    <dgm:cxn modelId="{7D0D7C86-E2C3-49AC-B850-F06F1ADAC949}" type="presParOf" srcId="{DD255E11-7B6E-3449-AD45-071F2FB61CF2}" destId="{72DF6684-E71E-2A4B-B5A9-616DE241B994}" srcOrd="1" destOrd="0" presId="urn:microsoft.com/office/officeart/2005/8/layout/pyramid3"/>
    <dgm:cxn modelId="{A899FD46-D7EC-4684-AB05-C02A5010E5D5}" type="presParOf" srcId="{72DF6684-E71E-2A4B-B5A9-616DE241B994}" destId="{95DB78B1-F80C-414F-A101-C6BC6A5C15E9}" srcOrd="0" destOrd="0" presId="urn:microsoft.com/office/officeart/2005/8/layout/pyramid3"/>
    <dgm:cxn modelId="{B0289003-422B-4949-B739-CBD74375F152}" type="presParOf" srcId="{72DF6684-E71E-2A4B-B5A9-616DE241B994}" destId="{A82BEDAB-C35F-1742-951F-D2D55CB58853}" srcOrd="1" destOrd="0" presId="urn:microsoft.com/office/officeart/2005/8/layout/pyramid3"/>
    <dgm:cxn modelId="{D1440A27-8218-45A6-905E-9A338CA4BC26}" type="presParOf" srcId="{DD255E11-7B6E-3449-AD45-071F2FB61CF2}" destId="{DC54CA28-38D4-C544-A923-E0388FAAA328}" srcOrd="2" destOrd="0" presId="urn:microsoft.com/office/officeart/2005/8/layout/pyramid3"/>
    <dgm:cxn modelId="{CDC4CBDA-CE87-4F47-B173-8133C5DDA5A2}" type="presParOf" srcId="{DC54CA28-38D4-C544-A923-E0388FAAA328}" destId="{631D3191-DBCF-1041-8C3B-6BEC9468DA3F}" srcOrd="0" destOrd="0" presId="urn:microsoft.com/office/officeart/2005/8/layout/pyramid3"/>
    <dgm:cxn modelId="{C9A591B0-EF58-46E4-B700-70789B57FFE6}" type="presParOf" srcId="{DC54CA28-38D4-C544-A923-E0388FAAA328}" destId="{1599B33C-9C11-2D4C-922B-EE1710B75AEB}" srcOrd="1" destOrd="0" presId="urn:microsoft.com/office/officeart/2005/8/layout/pyramid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754981-E123-41CD-9BBF-65B5C0F44D8C}" type="doc">
      <dgm:prSet loTypeId="urn:microsoft.com/office/officeart/2005/8/layout/radial1" loCatId="relationship" qsTypeId="urn:microsoft.com/office/officeart/2005/8/quickstyle/simple3" qsCatId="simple" csTypeId="urn:microsoft.com/office/officeart/2005/8/colors/accent1_2" csCatId="accent1" phldr="1"/>
      <dgm:spPr/>
      <dgm:t>
        <a:bodyPr/>
        <a:lstStyle/>
        <a:p>
          <a:endParaRPr lang="en-US"/>
        </a:p>
      </dgm:t>
    </dgm:pt>
    <dgm:pt modelId="{CD933EA7-D8A3-4F5D-9D60-BC0867148E87}">
      <dgm:prSet phldrT="[Text]"/>
      <dgm:spPr/>
      <dgm:t>
        <a:bodyPr/>
        <a:lstStyle/>
        <a:p>
          <a:r>
            <a:rPr lang="en-US"/>
            <a:t>Governmental Project: HealthTrust of Santa Clara Valley</a:t>
          </a:r>
        </a:p>
      </dgm:t>
    </dgm:pt>
    <dgm:pt modelId="{33F69B28-A921-4CA0-9EB7-DC70B2D33E43}">
      <dgm:prSet phldrT="[Text]"/>
      <dgm:spPr/>
      <dgm:t>
        <a:bodyPr/>
        <a:lstStyle/>
        <a:p>
          <a:r>
            <a:rPr lang="en-US"/>
            <a:t> Local Activist: Sue Brown</a:t>
          </a:r>
        </a:p>
      </dgm:t>
    </dgm:pt>
    <dgm:pt modelId="{60864797-36D5-4F4B-AC02-1177E99C1714}">
      <dgm:prSet phldrT="[Text]" custT="1"/>
      <dgm:spPr/>
      <dgm:t>
        <a:bodyPr/>
        <a:lstStyle/>
        <a:p>
          <a:r>
            <a:rPr lang="en-US" sz="900"/>
            <a:t>Local Non-Profit Organization: Sacred Heart Food Bank</a:t>
          </a:r>
        </a:p>
      </dgm:t>
    </dgm:pt>
    <dgm:pt modelId="{D623BFE7-BF95-4DF4-BED7-628E137C5328}">
      <dgm:prSet phldrT="[Text]"/>
      <dgm:spPr/>
      <dgm:t>
        <a:bodyPr/>
        <a:lstStyle/>
        <a:p>
          <a:r>
            <a:rPr lang="en-US"/>
            <a:t> Local For-Profit Organization: Cicso (holds annual Food Drive)</a:t>
          </a:r>
        </a:p>
      </dgm:t>
    </dgm:pt>
    <dgm:pt modelId="{D3681F63-7327-406C-A8BD-BEC60412A57A}">
      <dgm:prSet phldrT="[Text]"/>
      <dgm:spPr/>
      <dgm:t>
        <a:bodyPr/>
        <a:lstStyle/>
        <a:p>
          <a:r>
            <a:rPr lang="en-US"/>
            <a:t>Public Health Issue: Hunger </a:t>
          </a:r>
        </a:p>
      </dgm:t>
    </dgm:pt>
    <dgm:pt modelId="{91E58FEB-4B01-4D20-A6D7-2E44523FDACE}" type="sibTrans" cxnId="{D0B33CC1-DCCE-41E8-9E43-3E2452A647FA}">
      <dgm:prSet/>
      <dgm:spPr/>
      <dgm:t>
        <a:bodyPr/>
        <a:lstStyle/>
        <a:p>
          <a:endParaRPr lang="en-US"/>
        </a:p>
      </dgm:t>
    </dgm:pt>
    <dgm:pt modelId="{BFDAE6C3-7A24-4F7C-ABFF-01D9FD6AEF24}" type="parTrans" cxnId="{D0B33CC1-DCCE-41E8-9E43-3E2452A647FA}">
      <dgm:prSet/>
      <dgm:spPr/>
      <dgm:t>
        <a:bodyPr/>
        <a:lstStyle/>
        <a:p>
          <a:endParaRPr lang="en-US"/>
        </a:p>
      </dgm:t>
    </dgm:pt>
    <dgm:pt modelId="{3F0D1953-47B7-4DBB-899B-739A17CE46F7}" type="sibTrans" cxnId="{7EB9302C-2AAF-4394-A363-5C023242150C}">
      <dgm:prSet/>
      <dgm:spPr/>
      <dgm:t>
        <a:bodyPr/>
        <a:lstStyle/>
        <a:p>
          <a:endParaRPr lang="en-US"/>
        </a:p>
      </dgm:t>
    </dgm:pt>
    <dgm:pt modelId="{992214AC-0B38-44FA-A14C-FF660D97BF6E}" type="parTrans" cxnId="{7EB9302C-2AAF-4394-A363-5C023242150C}">
      <dgm:prSet/>
      <dgm:spPr/>
      <dgm:t>
        <a:bodyPr/>
        <a:lstStyle/>
        <a:p>
          <a:endParaRPr lang="en-US"/>
        </a:p>
      </dgm:t>
    </dgm:pt>
    <dgm:pt modelId="{16DC472A-F41D-4AFC-964F-94D6A008FAA8}" type="sibTrans" cxnId="{B4033DE4-D1CE-4272-8EFB-89B1652B2909}">
      <dgm:prSet/>
      <dgm:spPr/>
      <dgm:t>
        <a:bodyPr/>
        <a:lstStyle/>
        <a:p>
          <a:endParaRPr lang="en-US"/>
        </a:p>
      </dgm:t>
    </dgm:pt>
    <dgm:pt modelId="{923CC9B9-3F6B-41D3-9BEF-61F771DEA5E2}" type="parTrans" cxnId="{B4033DE4-D1CE-4272-8EFB-89B1652B2909}">
      <dgm:prSet/>
      <dgm:spPr/>
      <dgm:t>
        <a:bodyPr/>
        <a:lstStyle/>
        <a:p>
          <a:endParaRPr lang="en-US"/>
        </a:p>
      </dgm:t>
    </dgm:pt>
    <dgm:pt modelId="{32E111A1-64A0-481B-BA2B-6B764FEFEE77}" type="sibTrans" cxnId="{ABF68A0B-85A6-4309-8BBD-A3B3B96E8F23}">
      <dgm:prSet/>
      <dgm:spPr/>
      <dgm:t>
        <a:bodyPr/>
        <a:lstStyle/>
        <a:p>
          <a:endParaRPr lang="en-US"/>
        </a:p>
      </dgm:t>
    </dgm:pt>
    <dgm:pt modelId="{A941E4B9-0843-4109-8333-14F2D1624A3A}" type="parTrans" cxnId="{ABF68A0B-85A6-4309-8BBD-A3B3B96E8F23}">
      <dgm:prSet/>
      <dgm:spPr/>
      <dgm:t>
        <a:bodyPr/>
        <a:lstStyle/>
        <a:p>
          <a:endParaRPr lang="en-US"/>
        </a:p>
      </dgm:t>
    </dgm:pt>
    <dgm:pt modelId="{224922D7-F50D-4B6C-B45B-6014B944B1F7}" type="sibTrans" cxnId="{554664A9-E1CA-4FC7-ACAB-6BB8F1D31FCA}">
      <dgm:prSet/>
      <dgm:spPr/>
      <dgm:t>
        <a:bodyPr/>
        <a:lstStyle/>
        <a:p>
          <a:endParaRPr lang="en-US"/>
        </a:p>
      </dgm:t>
    </dgm:pt>
    <dgm:pt modelId="{A493ACE0-03DD-4DB4-BC6D-FF8F6E031370}" type="parTrans" cxnId="{554664A9-E1CA-4FC7-ACAB-6BB8F1D31FCA}">
      <dgm:prSet/>
      <dgm:spPr/>
      <dgm:t>
        <a:bodyPr/>
        <a:lstStyle/>
        <a:p>
          <a:endParaRPr lang="en-US"/>
        </a:p>
      </dgm:t>
    </dgm:pt>
    <dgm:pt modelId="{944E6078-326C-4BBE-AAFF-F502A715B52E}">
      <dgm:prSet phldrT="[Text]" custT="1"/>
      <dgm:spPr/>
      <dgm:t>
        <a:bodyPr/>
        <a:lstStyle/>
        <a:p>
          <a:r>
            <a:rPr lang="en-US" sz="800"/>
            <a:t>Governmental Dept: Department of Health and Human Services</a:t>
          </a:r>
        </a:p>
      </dgm:t>
    </dgm:pt>
    <dgm:pt modelId="{C8EE5BD5-D8EF-4080-BDF9-5AE43511CB61}" type="parTrans" cxnId="{6CA580F0-5BEA-4874-8382-A8A8A07327E4}">
      <dgm:prSet/>
      <dgm:spPr/>
      <dgm:t>
        <a:bodyPr/>
        <a:lstStyle/>
        <a:p>
          <a:endParaRPr lang="en-US"/>
        </a:p>
      </dgm:t>
    </dgm:pt>
    <dgm:pt modelId="{09697906-2C3B-4425-99F0-3174AFE7B1C3}" type="sibTrans" cxnId="{6CA580F0-5BEA-4874-8382-A8A8A07327E4}">
      <dgm:prSet/>
      <dgm:spPr/>
      <dgm:t>
        <a:bodyPr/>
        <a:lstStyle/>
        <a:p>
          <a:endParaRPr lang="en-US"/>
        </a:p>
      </dgm:t>
    </dgm:pt>
    <dgm:pt modelId="{3C01D333-8F8B-4D8E-B84C-568737F5D715}">
      <dgm:prSet custT="1"/>
      <dgm:spPr/>
      <dgm:t>
        <a:bodyPr/>
        <a:lstStyle/>
        <a:p>
          <a:r>
            <a:rPr lang="en-US" sz="900"/>
            <a:t>Local Non-profit Organization: Collective Roots</a:t>
          </a:r>
          <a:endParaRPr lang="en-US"/>
        </a:p>
      </dgm:t>
    </dgm:pt>
    <dgm:pt modelId="{050CD70A-6419-4AAD-81CE-B0C7FAEAC0EC}" type="sibTrans" cxnId="{0DC27E3B-0627-483A-9883-CB3B7B47DCF9}">
      <dgm:prSet/>
      <dgm:spPr/>
      <dgm:t>
        <a:bodyPr/>
        <a:lstStyle/>
        <a:p>
          <a:endParaRPr lang="en-US"/>
        </a:p>
      </dgm:t>
    </dgm:pt>
    <dgm:pt modelId="{CAE52B62-C279-4154-B61B-296899CEE4D4}" type="parTrans" cxnId="{0DC27E3B-0627-483A-9883-CB3B7B47DCF9}">
      <dgm:prSet/>
      <dgm:spPr/>
      <dgm:t>
        <a:bodyPr/>
        <a:lstStyle/>
        <a:p>
          <a:endParaRPr lang="en-US"/>
        </a:p>
      </dgm:t>
    </dgm:pt>
    <dgm:pt modelId="{FAE04A24-C974-4459-A783-90233CD946E8}">
      <dgm:prSet/>
      <dgm:spPr/>
      <dgm:t>
        <a:bodyPr/>
        <a:lstStyle/>
        <a:p>
          <a:endParaRPr lang="en-US"/>
        </a:p>
      </dgm:t>
    </dgm:pt>
    <dgm:pt modelId="{0913621B-02C0-4E00-83EF-974FA83D5F88}" type="parTrans" cxnId="{BB7DB992-9AE2-4AC5-ACA0-330E002FEFA1}">
      <dgm:prSet/>
      <dgm:spPr/>
      <dgm:t>
        <a:bodyPr/>
        <a:lstStyle/>
        <a:p>
          <a:endParaRPr lang="en-US"/>
        </a:p>
      </dgm:t>
    </dgm:pt>
    <dgm:pt modelId="{AF7218B3-9378-428E-ADD0-8FC77E507819}" type="sibTrans" cxnId="{BB7DB992-9AE2-4AC5-ACA0-330E002FEFA1}">
      <dgm:prSet/>
      <dgm:spPr/>
      <dgm:t>
        <a:bodyPr/>
        <a:lstStyle/>
        <a:p>
          <a:endParaRPr lang="en-US"/>
        </a:p>
      </dgm:t>
    </dgm:pt>
    <dgm:pt modelId="{02D7C977-194B-4669-9C43-CAA37D189C8D}">
      <dgm:prSet custT="1"/>
      <dgm:spPr/>
      <dgm:t>
        <a:bodyPr/>
        <a:lstStyle/>
        <a:p>
          <a:r>
            <a:rPr lang="en-US" sz="900"/>
            <a:t>Local Charity: Second Harvest Food Bank</a:t>
          </a:r>
        </a:p>
      </dgm:t>
    </dgm:pt>
    <dgm:pt modelId="{0DA059C6-9211-48FF-8A6D-E4B771E7087D}" type="sibTrans" cxnId="{4559C9C7-C85A-4340-8E8F-B15B02AC6026}">
      <dgm:prSet/>
      <dgm:spPr/>
      <dgm:t>
        <a:bodyPr/>
        <a:lstStyle/>
        <a:p>
          <a:endParaRPr lang="en-US"/>
        </a:p>
      </dgm:t>
    </dgm:pt>
    <dgm:pt modelId="{B007A490-7A85-43E8-B8F1-01F0A54D31B4}" type="parTrans" cxnId="{4559C9C7-C85A-4340-8E8F-B15B02AC6026}">
      <dgm:prSet/>
      <dgm:spPr/>
      <dgm:t>
        <a:bodyPr/>
        <a:lstStyle/>
        <a:p>
          <a:endParaRPr lang="en-US"/>
        </a:p>
      </dgm:t>
    </dgm:pt>
    <dgm:pt modelId="{49DF529D-8160-48BA-9414-22EE53D0AC15}" type="pres">
      <dgm:prSet presAssocID="{00754981-E123-41CD-9BBF-65B5C0F44D8C}" presName="cycle" presStyleCnt="0">
        <dgm:presLayoutVars>
          <dgm:chMax val="1"/>
          <dgm:dir/>
          <dgm:animLvl val="ctr"/>
          <dgm:resizeHandles val="exact"/>
        </dgm:presLayoutVars>
      </dgm:prSet>
      <dgm:spPr/>
      <dgm:t>
        <a:bodyPr/>
        <a:lstStyle/>
        <a:p>
          <a:endParaRPr lang="en-US"/>
        </a:p>
      </dgm:t>
    </dgm:pt>
    <dgm:pt modelId="{AF4FDF4E-6839-4E1F-9FC7-84F10D16C83F}" type="pres">
      <dgm:prSet presAssocID="{D3681F63-7327-406C-A8BD-BEC60412A57A}" presName="centerShape" presStyleLbl="node0" presStyleIdx="0" presStyleCnt="1"/>
      <dgm:spPr/>
      <dgm:t>
        <a:bodyPr/>
        <a:lstStyle/>
        <a:p>
          <a:endParaRPr lang="en-US"/>
        </a:p>
      </dgm:t>
    </dgm:pt>
    <dgm:pt modelId="{4388FB4F-8348-4C55-9153-D670171F1529}" type="pres">
      <dgm:prSet presAssocID="{A493ACE0-03DD-4DB4-BC6D-FF8F6E031370}" presName="Name9" presStyleLbl="parChTrans1D2" presStyleIdx="0" presStyleCnt="7"/>
      <dgm:spPr/>
      <dgm:t>
        <a:bodyPr/>
        <a:lstStyle/>
        <a:p>
          <a:endParaRPr lang="en-US"/>
        </a:p>
      </dgm:t>
    </dgm:pt>
    <dgm:pt modelId="{7AAC5D32-A4C9-4246-B4DB-F80D282E6C0B}" type="pres">
      <dgm:prSet presAssocID="{A493ACE0-03DD-4DB4-BC6D-FF8F6E031370}" presName="connTx" presStyleLbl="parChTrans1D2" presStyleIdx="0" presStyleCnt="7"/>
      <dgm:spPr/>
      <dgm:t>
        <a:bodyPr/>
        <a:lstStyle/>
        <a:p>
          <a:endParaRPr lang="en-US"/>
        </a:p>
      </dgm:t>
    </dgm:pt>
    <dgm:pt modelId="{44BCC6AC-DE9C-435A-8E07-1B6E49657623}" type="pres">
      <dgm:prSet presAssocID="{D623BFE7-BF95-4DF4-BED7-628E137C5328}" presName="node" presStyleLbl="node1" presStyleIdx="0" presStyleCnt="7">
        <dgm:presLayoutVars>
          <dgm:bulletEnabled val="1"/>
        </dgm:presLayoutVars>
      </dgm:prSet>
      <dgm:spPr/>
      <dgm:t>
        <a:bodyPr/>
        <a:lstStyle/>
        <a:p>
          <a:endParaRPr lang="en-US"/>
        </a:p>
      </dgm:t>
    </dgm:pt>
    <dgm:pt modelId="{1DB9477B-84D7-4F28-AC9A-5D83B0DCAEFA}" type="pres">
      <dgm:prSet presAssocID="{CAE52B62-C279-4154-B61B-296899CEE4D4}" presName="Name9" presStyleLbl="parChTrans1D2" presStyleIdx="1" presStyleCnt="7"/>
      <dgm:spPr/>
      <dgm:t>
        <a:bodyPr/>
        <a:lstStyle/>
        <a:p>
          <a:endParaRPr lang="en-US"/>
        </a:p>
      </dgm:t>
    </dgm:pt>
    <dgm:pt modelId="{70440472-EBA7-4633-B725-BA29232E7EDC}" type="pres">
      <dgm:prSet presAssocID="{CAE52B62-C279-4154-B61B-296899CEE4D4}" presName="connTx" presStyleLbl="parChTrans1D2" presStyleIdx="1" presStyleCnt="7"/>
      <dgm:spPr/>
      <dgm:t>
        <a:bodyPr/>
        <a:lstStyle/>
        <a:p>
          <a:endParaRPr lang="en-US"/>
        </a:p>
      </dgm:t>
    </dgm:pt>
    <dgm:pt modelId="{88C05415-604B-47A7-9526-AA3FF7C1C0FB}" type="pres">
      <dgm:prSet presAssocID="{3C01D333-8F8B-4D8E-B84C-568737F5D715}" presName="node" presStyleLbl="node1" presStyleIdx="1" presStyleCnt="7">
        <dgm:presLayoutVars>
          <dgm:bulletEnabled val="1"/>
        </dgm:presLayoutVars>
      </dgm:prSet>
      <dgm:spPr/>
      <dgm:t>
        <a:bodyPr/>
        <a:lstStyle/>
        <a:p>
          <a:endParaRPr lang="en-US"/>
        </a:p>
      </dgm:t>
    </dgm:pt>
    <dgm:pt modelId="{8084943F-3B85-446D-94A8-F483A080D01B}" type="pres">
      <dgm:prSet presAssocID="{C8EE5BD5-D8EF-4080-BDF9-5AE43511CB61}" presName="Name9" presStyleLbl="parChTrans1D2" presStyleIdx="2" presStyleCnt="7"/>
      <dgm:spPr/>
      <dgm:t>
        <a:bodyPr/>
        <a:lstStyle/>
        <a:p>
          <a:endParaRPr lang="en-US"/>
        </a:p>
      </dgm:t>
    </dgm:pt>
    <dgm:pt modelId="{94A09E33-F856-4CD1-8E39-7C8AE0E32E12}" type="pres">
      <dgm:prSet presAssocID="{C8EE5BD5-D8EF-4080-BDF9-5AE43511CB61}" presName="connTx" presStyleLbl="parChTrans1D2" presStyleIdx="2" presStyleCnt="7"/>
      <dgm:spPr/>
      <dgm:t>
        <a:bodyPr/>
        <a:lstStyle/>
        <a:p>
          <a:endParaRPr lang="en-US"/>
        </a:p>
      </dgm:t>
    </dgm:pt>
    <dgm:pt modelId="{5CCD1F5B-5D90-492D-91DD-DFBFCAA1977D}" type="pres">
      <dgm:prSet presAssocID="{944E6078-326C-4BBE-AAFF-F502A715B52E}" presName="node" presStyleLbl="node1" presStyleIdx="2" presStyleCnt="7">
        <dgm:presLayoutVars>
          <dgm:bulletEnabled val="1"/>
        </dgm:presLayoutVars>
      </dgm:prSet>
      <dgm:spPr/>
      <dgm:t>
        <a:bodyPr/>
        <a:lstStyle/>
        <a:p>
          <a:endParaRPr lang="en-US"/>
        </a:p>
      </dgm:t>
    </dgm:pt>
    <dgm:pt modelId="{1991D32C-C647-45FA-8148-095A45ACF3D1}" type="pres">
      <dgm:prSet presAssocID="{A941E4B9-0843-4109-8333-14F2D1624A3A}" presName="Name9" presStyleLbl="parChTrans1D2" presStyleIdx="3" presStyleCnt="7"/>
      <dgm:spPr/>
      <dgm:t>
        <a:bodyPr/>
        <a:lstStyle/>
        <a:p>
          <a:endParaRPr lang="en-US"/>
        </a:p>
      </dgm:t>
    </dgm:pt>
    <dgm:pt modelId="{BBE6B81B-7FDA-4923-A84B-54B63564BD3A}" type="pres">
      <dgm:prSet presAssocID="{A941E4B9-0843-4109-8333-14F2D1624A3A}" presName="connTx" presStyleLbl="parChTrans1D2" presStyleIdx="3" presStyleCnt="7"/>
      <dgm:spPr/>
      <dgm:t>
        <a:bodyPr/>
        <a:lstStyle/>
        <a:p>
          <a:endParaRPr lang="en-US"/>
        </a:p>
      </dgm:t>
    </dgm:pt>
    <dgm:pt modelId="{A09F7FF8-0123-4155-9086-6657409FE383}" type="pres">
      <dgm:prSet presAssocID="{60864797-36D5-4F4B-AC02-1177E99C1714}" presName="node" presStyleLbl="node1" presStyleIdx="3" presStyleCnt="7">
        <dgm:presLayoutVars>
          <dgm:bulletEnabled val="1"/>
        </dgm:presLayoutVars>
      </dgm:prSet>
      <dgm:spPr/>
      <dgm:t>
        <a:bodyPr/>
        <a:lstStyle/>
        <a:p>
          <a:endParaRPr lang="en-US"/>
        </a:p>
      </dgm:t>
    </dgm:pt>
    <dgm:pt modelId="{F8A7448F-A05C-4890-958F-85EA6687C4C0}" type="pres">
      <dgm:prSet presAssocID="{B007A490-7A85-43E8-B8F1-01F0A54D31B4}" presName="Name9" presStyleLbl="parChTrans1D2" presStyleIdx="4" presStyleCnt="7"/>
      <dgm:spPr/>
      <dgm:t>
        <a:bodyPr/>
        <a:lstStyle/>
        <a:p>
          <a:endParaRPr lang="en-US"/>
        </a:p>
      </dgm:t>
    </dgm:pt>
    <dgm:pt modelId="{CF6163B9-BD4E-42CE-B1B1-C9BFAFD3C94F}" type="pres">
      <dgm:prSet presAssocID="{B007A490-7A85-43E8-B8F1-01F0A54D31B4}" presName="connTx" presStyleLbl="parChTrans1D2" presStyleIdx="4" presStyleCnt="7"/>
      <dgm:spPr/>
      <dgm:t>
        <a:bodyPr/>
        <a:lstStyle/>
        <a:p>
          <a:endParaRPr lang="en-US"/>
        </a:p>
      </dgm:t>
    </dgm:pt>
    <dgm:pt modelId="{3CCD2913-8D25-43E8-89D0-D65C381E2357}" type="pres">
      <dgm:prSet presAssocID="{02D7C977-194B-4669-9C43-CAA37D189C8D}" presName="node" presStyleLbl="node1" presStyleIdx="4" presStyleCnt="7">
        <dgm:presLayoutVars>
          <dgm:bulletEnabled val="1"/>
        </dgm:presLayoutVars>
      </dgm:prSet>
      <dgm:spPr/>
      <dgm:t>
        <a:bodyPr/>
        <a:lstStyle/>
        <a:p>
          <a:endParaRPr lang="en-US"/>
        </a:p>
      </dgm:t>
    </dgm:pt>
    <dgm:pt modelId="{B173F05A-AB89-461C-89D4-FDF46237C75D}" type="pres">
      <dgm:prSet presAssocID="{923CC9B9-3F6B-41D3-9BEF-61F771DEA5E2}" presName="Name9" presStyleLbl="parChTrans1D2" presStyleIdx="5" presStyleCnt="7"/>
      <dgm:spPr/>
      <dgm:t>
        <a:bodyPr/>
        <a:lstStyle/>
        <a:p>
          <a:endParaRPr lang="en-US"/>
        </a:p>
      </dgm:t>
    </dgm:pt>
    <dgm:pt modelId="{62643AB6-35AF-4A46-BB0D-BF2581A77B12}" type="pres">
      <dgm:prSet presAssocID="{923CC9B9-3F6B-41D3-9BEF-61F771DEA5E2}" presName="connTx" presStyleLbl="parChTrans1D2" presStyleIdx="5" presStyleCnt="7"/>
      <dgm:spPr/>
      <dgm:t>
        <a:bodyPr/>
        <a:lstStyle/>
        <a:p>
          <a:endParaRPr lang="en-US"/>
        </a:p>
      </dgm:t>
    </dgm:pt>
    <dgm:pt modelId="{4115ECC8-6923-453A-AF87-FAF37E0FE8CC}" type="pres">
      <dgm:prSet presAssocID="{33F69B28-A921-4CA0-9EB7-DC70B2D33E43}" presName="node" presStyleLbl="node1" presStyleIdx="5" presStyleCnt="7">
        <dgm:presLayoutVars>
          <dgm:bulletEnabled val="1"/>
        </dgm:presLayoutVars>
      </dgm:prSet>
      <dgm:spPr/>
      <dgm:t>
        <a:bodyPr/>
        <a:lstStyle/>
        <a:p>
          <a:endParaRPr lang="en-US"/>
        </a:p>
      </dgm:t>
    </dgm:pt>
    <dgm:pt modelId="{9DADC720-970F-4CC1-8991-4B44C09A5EC8}" type="pres">
      <dgm:prSet presAssocID="{992214AC-0B38-44FA-A14C-FF660D97BF6E}" presName="Name9" presStyleLbl="parChTrans1D2" presStyleIdx="6" presStyleCnt="7"/>
      <dgm:spPr/>
      <dgm:t>
        <a:bodyPr/>
        <a:lstStyle/>
        <a:p>
          <a:endParaRPr lang="en-US"/>
        </a:p>
      </dgm:t>
    </dgm:pt>
    <dgm:pt modelId="{529D4B4C-F319-4EBF-A386-3064215B597E}" type="pres">
      <dgm:prSet presAssocID="{992214AC-0B38-44FA-A14C-FF660D97BF6E}" presName="connTx" presStyleLbl="parChTrans1D2" presStyleIdx="6" presStyleCnt="7"/>
      <dgm:spPr/>
      <dgm:t>
        <a:bodyPr/>
        <a:lstStyle/>
        <a:p>
          <a:endParaRPr lang="en-US"/>
        </a:p>
      </dgm:t>
    </dgm:pt>
    <dgm:pt modelId="{952C5A1C-510E-4AD2-BC4A-8F6DEC9415DD}" type="pres">
      <dgm:prSet presAssocID="{CD933EA7-D8A3-4F5D-9D60-BC0867148E87}" presName="node" presStyleLbl="node1" presStyleIdx="6" presStyleCnt="7">
        <dgm:presLayoutVars>
          <dgm:bulletEnabled val="1"/>
        </dgm:presLayoutVars>
      </dgm:prSet>
      <dgm:spPr/>
      <dgm:t>
        <a:bodyPr/>
        <a:lstStyle/>
        <a:p>
          <a:endParaRPr lang="en-US"/>
        </a:p>
      </dgm:t>
    </dgm:pt>
  </dgm:ptLst>
  <dgm:cxnLst>
    <dgm:cxn modelId="{A6F71E39-1283-459F-8883-4B306C23E99E}" type="presOf" srcId="{923CC9B9-3F6B-41D3-9BEF-61F771DEA5E2}" destId="{62643AB6-35AF-4A46-BB0D-BF2581A77B12}" srcOrd="1" destOrd="0" presId="urn:microsoft.com/office/officeart/2005/8/layout/radial1"/>
    <dgm:cxn modelId="{A6945F73-4564-467B-BFAF-363A1499F3D6}" type="presOf" srcId="{CAE52B62-C279-4154-B61B-296899CEE4D4}" destId="{70440472-EBA7-4633-B725-BA29232E7EDC}" srcOrd="1" destOrd="0" presId="urn:microsoft.com/office/officeart/2005/8/layout/radial1"/>
    <dgm:cxn modelId="{6CA580F0-5BEA-4874-8382-A8A8A07327E4}" srcId="{D3681F63-7327-406C-A8BD-BEC60412A57A}" destId="{944E6078-326C-4BBE-AAFF-F502A715B52E}" srcOrd="2" destOrd="0" parTransId="{C8EE5BD5-D8EF-4080-BDF9-5AE43511CB61}" sibTransId="{09697906-2C3B-4425-99F0-3174AFE7B1C3}"/>
    <dgm:cxn modelId="{BB7DB992-9AE2-4AC5-ACA0-330E002FEFA1}" srcId="{00754981-E123-41CD-9BBF-65B5C0F44D8C}" destId="{FAE04A24-C974-4459-A783-90233CD946E8}" srcOrd="1" destOrd="0" parTransId="{0913621B-02C0-4E00-83EF-974FA83D5F88}" sibTransId="{AF7218B3-9378-428E-ADD0-8FC77E507819}"/>
    <dgm:cxn modelId="{46786BDE-003B-418C-9E74-6EE3E446426B}" type="presOf" srcId="{3C01D333-8F8B-4D8E-B84C-568737F5D715}" destId="{88C05415-604B-47A7-9526-AA3FF7C1C0FB}" srcOrd="0" destOrd="0" presId="urn:microsoft.com/office/officeart/2005/8/layout/radial1"/>
    <dgm:cxn modelId="{84B46A2D-51D9-4E44-A8FE-6C92771A54FE}" type="presOf" srcId="{CAE52B62-C279-4154-B61B-296899CEE4D4}" destId="{1DB9477B-84D7-4F28-AC9A-5D83B0DCAEFA}" srcOrd="0" destOrd="0" presId="urn:microsoft.com/office/officeart/2005/8/layout/radial1"/>
    <dgm:cxn modelId="{AF8B0A64-6B87-435D-BFE2-9DD499019A48}" type="presOf" srcId="{992214AC-0B38-44FA-A14C-FF660D97BF6E}" destId="{9DADC720-970F-4CC1-8991-4B44C09A5EC8}" srcOrd="0" destOrd="0" presId="urn:microsoft.com/office/officeart/2005/8/layout/radial1"/>
    <dgm:cxn modelId="{B4033DE4-D1CE-4272-8EFB-89B1652B2909}" srcId="{D3681F63-7327-406C-A8BD-BEC60412A57A}" destId="{33F69B28-A921-4CA0-9EB7-DC70B2D33E43}" srcOrd="5" destOrd="0" parTransId="{923CC9B9-3F6B-41D3-9BEF-61F771DEA5E2}" sibTransId="{16DC472A-F41D-4AFC-964F-94D6A008FAA8}"/>
    <dgm:cxn modelId="{554664A9-E1CA-4FC7-ACAB-6BB8F1D31FCA}" srcId="{D3681F63-7327-406C-A8BD-BEC60412A57A}" destId="{D623BFE7-BF95-4DF4-BED7-628E137C5328}" srcOrd="0" destOrd="0" parTransId="{A493ACE0-03DD-4DB4-BC6D-FF8F6E031370}" sibTransId="{224922D7-F50D-4B6C-B45B-6014B944B1F7}"/>
    <dgm:cxn modelId="{93E38245-9A43-4601-AA39-2B2C46A842ED}" type="presOf" srcId="{A493ACE0-03DD-4DB4-BC6D-FF8F6E031370}" destId="{4388FB4F-8348-4C55-9153-D670171F1529}" srcOrd="0" destOrd="0" presId="urn:microsoft.com/office/officeart/2005/8/layout/radial1"/>
    <dgm:cxn modelId="{7EB9302C-2AAF-4394-A363-5C023242150C}" srcId="{D3681F63-7327-406C-A8BD-BEC60412A57A}" destId="{CD933EA7-D8A3-4F5D-9D60-BC0867148E87}" srcOrd="6" destOrd="0" parTransId="{992214AC-0B38-44FA-A14C-FF660D97BF6E}" sibTransId="{3F0D1953-47B7-4DBB-899B-739A17CE46F7}"/>
    <dgm:cxn modelId="{9D278666-4871-473F-B832-2EF6E3CF8517}" type="presOf" srcId="{992214AC-0B38-44FA-A14C-FF660D97BF6E}" destId="{529D4B4C-F319-4EBF-A386-3064215B597E}" srcOrd="1" destOrd="0" presId="urn:microsoft.com/office/officeart/2005/8/layout/radial1"/>
    <dgm:cxn modelId="{30A030AE-6D6C-4D94-9017-1C3592EF4B50}" type="presOf" srcId="{C8EE5BD5-D8EF-4080-BDF9-5AE43511CB61}" destId="{94A09E33-F856-4CD1-8E39-7C8AE0E32E12}" srcOrd="1" destOrd="0" presId="urn:microsoft.com/office/officeart/2005/8/layout/radial1"/>
    <dgm:cxn modelId="{9F736B8D-71E8-49C2-B7D4-ACFA7B0D21CC}" type="presOf" srcId="{B007A490-7A85-43E8-B8F1-01F0A54D31B4}" destId="{CF6163B9-BD4E-42CE-B1B1-C9BFAFD3C94F}" srcOrd="1" destOrd="0" presId="urn:microsoft.com/office/officeart/2005/8/layout/radial1"/>
    <dgm:cxn modelId="{D0B33CC1-DCCE-41E8-9E43-3E2452A647FA}" srcId="{00754981-E123-41CD-9BBF-65B5C0F44D8C}" destId="{D3681F63-7327-406C-A8BD-BEC60412A57A}" srcOrd="0" destOrd="0" parTransId="{BFDAE6C3-7A24-4F7C-ABFF-01D9FD6AEF24}" sibTransId="{91E58FEB-4B01-4D20-A6D7-2E44523FDACE}"/>
    <dgm:cxn modelId="{E8C51E29-6610-43D9-BAD3-0AD8D084CF95}" type="presOf" srcId="{C8EE5BD5-D8EF-4080-BDF9-5AE43511CB61}" destId="{8084943F-3B85-446D-94A8-F483A080D01B}" srcOrd="0" destOrd="0" presId="urn:microsoft.com/office/officeart/2005/8/layout/radial1"/>
    <dgm:cxn modelId="{06864791-BE98-43B1-8C56-09A50F25D728}" type="presOf" srcId="{02D7C977-194B-4669-9C43-CAA37D189C8D}" destId="{3CCD2913-8D25-43E8-89D0-D65C381E2357}" srcOrd="0" destOrd="0" presId="urn:microsoft.com/office/officeart/2005/8/layout/radial1"/>
    <dgm:cxn modelId="{228A1678-94CC-4159-B72D-06B3C1524360}" type="presOf" srcId="{D3681F63-7327-406C-A8BD-BEC60412A57A}" destId="{AF4FDF4E-6839-4E1F-9FC7-84F10D16C83F}" srcOrd="0" destOrd="0" presId="urn:microsoft.com/office/officeart/2005/8/layout/radial1"/>
    <dgm:cxn modelId="{4559C9C7-C85A-4340-8E8F-B15B02AC6026}" srcId="{D3681F63-7327-406C-A8BD-BEC60412A57A}" destId="{02D7C977-194B-4669-9C43-CAA37D189C8D}" srcOrd="4" destOrd="0" parTransId="{B007A490-7A85-43E8-B8F1-01F0A54D31B4}" sibTransId="{0DA059C6-9211-48FF-8A6D-E4B771E7087D}"/>
    <dgm:cxn modelId="{4BE5446D-28E0-4A26-832A-EABE533D3329}" type="presOf" srcId="{A941E4B9-0843-4109-8333-14F2D1624A3A}" destId="{1991D32C-C647-45FA-8148-095A45ACF3D1}" srcOrd="0" destOrd="0" presId="urn:microsoft.com/office/officeart/2005/8/layout/radial1"/>
    <dgm:cxn modelId="{E4F0F044-DB0B-4AE5-9F84-511642A183F3}" type="presOf" srcId="{00754981-E123-41CD-9BBF-65B5C0F44D8C}" destId="{49DF529D-8160-48BA-9414-22EE53D0AC15}" srcOrd="0" destOrd="0" presId="urn:microsoft.com/office/officeart/2005/8/layout/radial1"/>
    <dgm:cxn modelId="{EDFD086F-343D-421B-BDFE-0EDCA4B880FE}" type="presOf" srcId="{B007A490-7A85-43E8-B8F1-01F0A54D31B4}" destId="{F8A7448F-A05C-4890-958F-85EA6687C4C0}" srcOrd="0" destOrd="0" presId="urn:microsoft.com/office/officeart/2005/8/layout/radial1"/>
    <dgm:cxn modelId="{1A1550E2-500A-462D-9C6D-9C68D9BF91AE}" type="presOf" srcId="{944E6078-326C-4BBE-AAFF-F502A715B52E}" destId="{5CCD1F5B-5D90-492D-91DD-DFBFCAA1977D}" srcOrd="0" destOrd="0" presId="urn:microsoft.com/office/officeart/2005/8/layout/radial1"/>
    <dgm:cxn modelId="{ABF68A0B-85A6-4309-8BBD-A3B3B96E8F23}" srcId="{D3681F63-7327-406C-A8BD-BEC60412A57A}" destId="{60864797-36D5-4F4B-AC02-1177E99C1714}" srcOrd="3" destOrd="0" parTransId="{A941E4B9-0843-4109-8333-14F2D1624A3A}" sibTransId="{32E111A1-64A0-481B-BA2B-6B764FEFEE77}"/>
    <dgm:cxn modelId="{A99A366F-5FFA-4077-8A82-3218809DBF3C}" type="presOf" srcId="{923CC9B9-3F6B-41D3-9BEF-61F771DEA5E2}" destId="{B173F05A-AB89-461C-89D4-FDF46237C75D}" srcOrd="0" destOrd="0" presId="urn:microsoft.com/office/officeart/2005/8/layout/radial1"/>
    <dgm:cxn modelId="{7654695D-8D90-4217-9CA6-74EC72FDDAFC}" type="presOf" srcId="{A941E4B9-0843-4109-8333-14F2D1624A3A}" destId="{BBE6B81B-7FDA-4923-A84B-54B63564BD3A}" srcOrd="1" destOrd="0" presId="urn:microsoft.com/office/officeart/2005/8/layout/radial1"/>
    <dgm:cxn modelId="{2E32257C-6C11-4C73-8843-743BF2A2BCEB}" type="presOf" srcId="{33F69B28-A921-4CA0-9EB7-DC70B2D33E43}" destId="{4115ECC8-6923-453A-AF87-FAF37E0FE8CC}" srcOrd="0" destOrd="0" presId="urn:microsoft.com/office/officeart/2005/8/layout/radial1"/>
    <dgm:cxn modelId="{DB046E9B-1B9F-4F3C-9B1B-338020DE5379}" type="presOf" srcId="{D623BFE7-BF95-4DF4-BED7-628E137C5328}" destId="{44BCC6AC-DE9C-435A-8E07-1B6E49657623}" srcOrd="0" destOrd="0" presId="urn:microsoft.com/office/officeart/2005/8/layout/radial1"/>
    <dgm:cxn modelId="{2ACF6911-C59F-422D-8382-1F583C1C2BA3}" type="presOf" srcId="{A493ACE0-03DD-4DB4-BC6D-FF8F6E031370}" destId="{7AAC5D32-A4C9-4246-B4DB-F80D282E6C0B}" srcOrd="1" destOrd="0" presId="urn:microsoft.com/office/officeart/2005/8/layout/radial1"/>
    <dgm:cxn modelId="{CDA43D28-4352-4818-AFD4-2C48D214DD46}" type="presOf" srcId="{60864797-36D5-4F4B-AC02-1177E99C1714}" destId="{A09F7FF8-0123-4155-9086-6657409FE383}" srcOrd="0" destOrd="0" presId="urn:microsoft.com/office/officeart/2005/8/layout/radial1"/>
    <dgm:cxn modelId="{0DC27E3B-0627-483A-9883-CB3B7B47DCF9}" srcId="{D3681F63-7327-406C-A8BD-BEC60412A57A}" destId="{3C01D333-8F8B-4D8E-B84C-568737F5D715}" srcOrd="1" destOrd="0" parTransId="{CAE52B62-C279-4154-B61B-296899CEE4D4}" sibTransId="{050CD70A-6419-4AAD-81CE-B0C7FAEAC0EC}"/>
    <dgm:cxn modelId="{23FBB551-1EAF-4D63-9920-36B8B5A47283}" type="presOf" srcId="{CD933EA7-D8A3-4F5D-9D60-BC0867148E87}" destId="{952C5A1C-510E-4AD2-BC4A-8F6DEC9415DD}" srcOrd="0" destOrd="0" presId="urn:microsoft.com/office/officeart/2005/8/layout/radial1"/>
    <dgm:cxn modelId="{819FBADA-AEAE-4F85-AA60-890E58BEBF45}" type="presParOf" srcId="{49DF529D-8160-48BA-9414-22EE53D0AC15}" destId="{AF4FDF4E-6839-4E1F-9FC7-84F10D16C83F}" srcOrd="0" destOrd="0" presId="urn:microsoft.com/office/officeart/2005/8/layout/radial1"/>
    <dgm:cxn modelId="{384F4FD6-A205-4088-A0A8-1E6A4040021D}" type="presParOf" srcId="{49DF529D-8160-48BA-9414-22EE53D0AC15}" destId="{4388FB4F-8348-4C55-9153-D670171F1529}" srcOrd="1" destOrd="0" presId="urn:microsoft.com/office/officeart/2005/8/layout/radial1"/>
    <dgm:cxn modelId="{7A7F948F-7B51-45DD-8D7E-D4D0C0E88AE9}" type="presParOf" srcId="{4388FB4F-8348-4C55-9153-D670171F1529}" destId="{7AAC5D32-A4C9-4246-B4DB-F80D282E6C0B}" srcOrd="0" destOrd="0" presId="urn:microsoft.com/office/officeart/2005/8/layout/radial1"/>
    <dgm:cxn modelId="{3DBEB0AC-B948-4AB1-85DB-43F4A0F7E328}" type="presParOf" srcId="{49DF529D-8160-48BA-9414-22EE53D0AC15}" destId="{44BCC6AC-DE9C-435A-8E07-1B6E49657623}" srcOrd="2" destOrd="0" presId="urn:microsoft.com/office/officeart/2005/8/layout/radial1"/>
    <dgm:cxn modelId="{F898CD81-6846-4980-9A6E-B03EEA570DBF}" type="presParOf" srcId="{49DF529D-8160-48BA-9414-22EE53D0AC15}" destId="{1DB9477B-84D7-4F28-AC9A-5D83B0DCAEFA}" srcOrd="3" destOrd="0" presId="urn:microsoft.com/office/officeart/2005/8/layout/radial1"/>
    <dgm:cxn modelId="{C46600A6-F2E2-45A7-BAC8-CAB16CF9544E}" type="presParOf" srcId="{1DB9477B-84D7-4F28-AC9A-5D83B0DCAEFA}" destId="{70440472-EBA7-4633-B725-BA29232E7EDC}" srcOrd="0" destOrd="0" presId="urn:microsoft.com/office/officeart/2005/8/layout/radial1"/>
    <dgm:cxn modelId="{89E71A7B-3297-4CF2-B6A4-051DD232B43F}" type="presParOf" srcId="{49DF529D-8160-48BA-9414-22EE53D0AC15}" destId="{88C05415-604B-47A7-9526-AA3FF7C1C0FB}" srcOrd="4" destOrd="0" presId="urn:microsoft.com/office/officeart/2005/8/layout/radial1"/>
    <dgm:cxn modelId="{96949F76-378C-475C-8993-A34489A7651A}" type="presParOf" srcId="{49DF529D-8160-48BA-9414-22EE53D0AC15}" destId="{8084943F-3B85-446D-94A8-F483A080D01B}" srcOrd="5" destOrd="0" presId="urn:microsoft.com/office/officeart/2005/8/layout/radial1"/>
    <dgm:cxn modelId="{F443C4FE-A2E2-4651-A126-A006579835B9}" type="presParOf" srcId="{8084943F-3B85-446D-94A8-F483A080D01B}" destId="{94A09E33-F856-4CD1-8E39-7C8AE0E32E12}" srcOrd="0" destOrd="0" presId="urn:microsoft.com/office/officeart/2005/8/layout/radial1"/>
    <dgm:cxn modelId="{5CBEF119-8A46-4472-915F-F829642C6AF1}" type="presParOf" srcId="{49DF529D-8160-48BA-9414-22EE53D0AC15}" destId="{5CCD1F5B-5D90-492D-91DD-DFBFCAA1977D}" srcOrd="6" destOrd="0" presId="urn:microsoft.com/office/officeart/2005/8/layout/radial1"/>
    <dgm:cxn modelId="{90633351-A9D9-4A43-8CEE-EB23C0CAC765}" type="presParOf" srcId="{49DF529D-8160-48BA-9414-22EE53D0AC15}" destId="{1991D32C-C647-45FA-8148-095A45ACF3D1}" srcOrd="7" destOrd="0" presId="urn:microsoft.com/office/officeart/2005/8/layout/radial1"/>
    <dgm:cxn modelId="{F1CD632C-9134-413B-8150-5EAAAA9885DA}" type="presParOf" srcId="{1991D32C-C647-45FA-8148-095A45ACF3D1}" destId="{BBE6B81B-7FDA-4923-A84B-54B63564BD3A}" srcOrd="0" destOrd="0" presId="urn:microsoft.com/office/officeart/2005/8/layout/radial1"/>
    <dgm:cxn modelId="{4721D844-4AE1-46B8-80D8-36FEC5B1CBD7}" type="presParOf" srcId="{49DF529D-8160-48BA-9414-22EE53D0AC15}" destId="{A09F7FF8-0123-4155-9086-6657409FE383}" srcOrd="8" destOrd="0" presId="urn:microsoft.com/office/officeart/2005/8/layout/radial1"/>
    <dgm:cxn modelId="{FECBD720-11CE-4805-9786-F38508EFFE13}" type="presParOf" srcId="{49DF529D-8160-48BA-9414-22EE53D0AC15}" destId="{F8A7448F-A05C-4890-958F-85EA6687C4C0}" srcOrd="9" destOrd="0" presId="urn:microsoft.com/office/officeart/2005/8/layout/radial1"/>
    <dgm:cxn modelId="{CFD41876-A3A3-4BE4-86DE-1DC47224D410}" type="presParOf" srcId="{F8A7448F-A05C-4890-958F-85EA6687C4C0}" destId="{CF6163B9-BD4E-42CE-B1B1-C9BFAFD3C94F}" srcOrd="0" destOrd="0" presId="urn:microsoft.com/office/officeart/2005/8/layout/radial1"/>
    <dgm:cxn modelId="{6EC5144A-C7F5-4D6C-A8FA-4A70C734AB18}" type="presParOf" srcId="{49DF529D-8160-48BA-9414-22EE53D0AC15}" destId="{3CCD2913-8D25-43E8-89D0-D65C381E2357}" srcOrd="10" destOrd="0" presId="urn:microsoft.com/office/officeart/2005/8/layout/radial1"/>
    <dgm:cxn modelId="{C35CF9DC-6354-4610-B261-3037E437EA99}" type="presParOf" srcId="{49DF529D-8160-48BA-9414-22EE53D0AC15}" destId="{B173F05A-AB89-461C-89D4-FDF46237C75D}" srcOrd="11" destOrd="0" presId="urn:microsoft.com/office/officeart/2005/8/layout/radial1"/>
    <dgm:cxn modelId="{6091F08A-81C9-415D-AC1E-EFFC60547E99}" type="presParOf" srcId="{B173F05A-AB89-461C-89D4-FDF46237C75D}" destId="{62643AB6-35AF-4A46-BB0D-BF2581A77B12}" srcOrd="0" destOrd="0" presId="urn:microsoft.com/office/officeart/2005/8/layout/radial1"/>
    <dgm:cxn modelId="{8C71DE50-AC7F-4EDF-8668-009990ADD73E}" type="presParOf" srcId="{49DF529D-8160-48BA-9414-22EE53D0AC15}" destId="{4115ECC8-6923-453A-AF87-FAF37E0FE8CC}" srcOrd="12" destOrd="0" presId="urn:microsoft.com/office/officeart/2005/8/layout/radial1"/>
    <dgm:cxn modelId="{F297956A-60B4-4D0D-B3B5-8564F9F705E1}" type="presParOf" srcId="{49DF529D-8160-48BA-9414-22EE53D0AC15}" destId="{9DADC720-970F-4CC1-8991-4B44C09A5EC8}" srcOrd="13" destOrd="0" presId="urn:microsoft.com/office/officeart/2005/8/layout/radial1"/>
    <dgm:cxn modelId="{51E33A2C-6197-4951-B063-1BB84575CF12}" type="presParOf" srcId="{9DADC720-970F-4CC1-8991-4B44C09A5EC8}" destId="{529D4B4C-F319-4EBF-A386-3064215B597E}" srcOrd="0" destOrd="0" presId="urn:microsoft.com/office/officeart/2005/8/layout/radial1"/>
    <dgm:cxn modelId="{036236D9-147E-4531-855E-2706C95B554C}" type="presParOf" srcId="{49DF529D-8160-48BA-9414-22EE53D0AC15}" destId="{952C5A1C-510E-4AD2-BC4A-8F6DEC9415DD}" srcOrd="14" destOrd="0" presId="urn:microsoft.com/office/officeart/2005/8/layout/radial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AE8F4-BF38-AB47-A55C-4CCB4F2EC600}">
      <dsp:nvSpPr>
        <dsp:cNvPr id="0" name=""/>
        <dsp:cNvSpPr/>
      </dsp:nvSpPr>
      <dsp:spPr>
        <a:xfrm>
          <a:off x="1632830" y="238"/>
          <a:ext cx="3439938" cy="859984"/>
        </a:xfrm>
        <a:prstGeom prst="roundRect">
          <a:avLst>
            <a:gd name="adj" fmla="val 10000"/>
          </a:avLst>
        </a:prstGeom>
        <a:solidFill>
          <a:srgbClr val="FFFFFF">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Community Influences (social, economic, political factors)</a:t>
          </a:r>
        </a:p>
      </dsp:txBody>
      <dsp:txXfrm>
        <a:off x="1658018" y="25426"/>
        <a:ext cx="3389562" cy="809608"/>
      </dsp:txXfrm>
    </dsp:sp>
    <dsp:sp modelId="{8995DB8D-3A52-0B4D-829C-3618485A2C58}">
      <dsp:nvSpPr>
        <dsp:cNvPr id="0" name=""/>
        <dsp:cNvSpPr/>
      </dsp:nvSpPr>
      <dsp:spPr>
        <a:xfrm rot="5400000">
          <a:off x="3225962" y="911411"/>
          <a:ext cx="253675" cy="198618"/>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24555B27-5BF1-964D-A6B1-D51FC6575776}">
      <dsp:nvSpPr>
        <dsp:cNvPr id="0" name=""/>
        <dsp:cNvSpPr/>
      </dsp:nvSpPr>
      <dsp:spPr>
        <a:xfrm>
          <a:off x="1632830" y="1161217"/>
          <a:ext cx="3439938" cy="859984"/>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Individual health behaviors</a:t>
          </a:r>
        </a:p>
      </dsp:txBody>
      <dsp:txXfrm>
        <a:off x="1658018" y="1186405"/>
        <a:ext cx="3389562" cy="809608"/>
      </dsp:txXfrm>
    </dsp:sp>
    <dsp:sp modelId="{9E1D2476-2679-204E-9E1C-5F4A37485877}">
      <dsp:nvSpPr>
        <dsp:cNvPr id="0" name=""/>
        <dsp:cNvSpPr/>
      </dsp:nvSpPr>
      <dsp:spPr>
        <a:xfrm rot="5400000">
          <a:off x="3225962" y="2072390"/>
          <a:ext cx="253675" cy="198618"/>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9523E1A6-7BD2-EE4F-90B9-D2D06A6EF4DF}">
      <dsp:nvSpPr>
        <dsp:cNvPr id="0" name=""/>
        <dsp:cNvSpPr/>
      </dsp:nvSpPr>
      <dsp:spPr>
        <a:xfrm>
          <a:off x="1632830" y="2322197"/>
          <a:ext cx="3439938" cy="859984"/>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Health or disease risk factors</a:t>
          </a:r>
        </a:p>
      </dsp:txBody>
      <dsp:txXfrm>
        <a:off x="1658018" y="2347385"/>
        <a:ext cx="3389562" cy="809608"/>
      </dsp:txXfrm>
    </dsp:sp>
    <dsp:sp modelId="{0FA08286-2D84-124C-AC36-C080CE326E08}">
      <dsp:nvSpPr>
        <dsp:cNvPr id="0" name=""/>
        <dsp:cNvSpPr/>
      </dsp:nvSpPr>
      <dsp:spPr>
        <a:xfrm rot="5400000">
          <a:off x="3225962" y="3233369"/>
          <a:ext cx="253675" cy="198618"/>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C6ABBA11-FB63-8148-B9CE-77F30C4CEC48}">
      <dsp:nvSpPr>
        <dsp:cNvPr id="0" name=""/>
        <dsp:cNvSpPr/>
      </dsp:nvSpPr>
      <dsp:spPr>
        <a:xfrm>
          <a:off x="1632830" y="3483176"/>
          <a:ext cx="3439938" cy="859984"/>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Health or disease outcome</a:t>
          </a:r>
        </a:p>
      </dsp:txBody>
      <dsp:txXfrm>
        <a:off x="1658018" y="3508364"/>
        <a:ext cx="3389562" cy="809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AE8F4-BF38-AB47-A55C-4CCB4F2EC600}">
      <dsp:nvSpPr>
        <dsp:cNvPr id="0" name=""/>
        <dsp:cNvSpPr/>
      </dsp:nvSpPr>
      <dsp:spPr>
        <a:xfrm>
          <a:off x="3376" y="195696"/>
          <a:ext cx="3130301" cy="782575"/>
        </a:xfrm>
        <a:prstGeom prst="roundRect">
          <a:avLst>
            <a:gd name="adj" fmla="val 10000"/>
          </a:avLst>
        </a:prstGeom>
        <a:solidFill>
          <a:srgbClr val="FFFFFF">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Community Influences (social, economic, political factors)</a:t>
          </a:r>
        </a:p>
      </dsp:txBody>
      <dsp:txXfrm>
        <a:off x="26297" y="218617"/>
        <a:ext cx="3084459" cy="736733"/>
      </dsp:txXfrm>
    </dsp:sp>
    <dsp:sp modelId="{8995DB8D-3A52-0B4D-829C-3618485A2C58}">
      <dsp:nvSpPr>
        <dsp:cNvPr id="0" name=""/>
        <dsp:cNvSpPr/>
      </dsp:nvSpPr>
      <dsp:spPr>
        <a:xfrm rot="5400000">
          <a:off x="1453107" y="1024852"/>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24555B27-5BF1-964D-A6B1-D51FC6575776}">
      <dsp:nvSpPr>
        <dsp:cNvPr id="0" name=""/>
        <dsp:cNvSpPr/>
      </dsp:nvSpPr>
      <dsp:spPr>
        <a:xfrm>
          <a:off x="3376" y="1252173"/>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Individual health behaviors</a:t>
          </a:r>
        </a:p>
      </dsp:txBody>
      <dsp:txXfrm>
        <a:off x="26297" y="1275094"/>
        <a:ext cx="3084459" cy="736733"/>
      </dsp:txXfrm>
    </dsp:sp>
    <dsp:sp modelId="{9E1D2476-2679-204E-9E1C-5F4A37485877}">
      <dsp:nvSpPr>
        <dsp:cNvPr id="0" name=""/>
        <dsp:cNvSpPr/>
      </dsp:nvSpPr>
      <dsp:spPr>
        <a:xfrm rot="5400000">
          <a:off x="1453107" y="2081329"/>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9523E1A6-7BD2-EE4F-90B9-D2D06A6EF4DF}">
      <dsp:nvSpPr>
        <dsp:cNvPr id="0" name=""/>
        <dsp:cNvSpPr/>
      </dsp:nvSpPr>
      <dsp:spPr>
        <a:xfrm>
          <a:off x="3376" y="2308650"/>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Health or disease risk factors</a:t>
          </a:r>
        </a:p>
      </dsp:txBody>
      <dsp:txXfrm>
        <a:off x="26297" y="2331571"/>
        <a:ext cx="3084459" cy="736733"/>
      </dsp:txXfrm>
    </dsp:sp>
    <dsp:sp modelId="{0FA08286-2D84-124C-AC36-C080CE326E08}">
      <dsp:nvSpPr>
        <dsp:cNvPr id="0" name=""/>
        <dsp:cNvSpPr/>
      </dsp:nvSpPr>
      <dsp:spPr>
        <a:xfrm rot="5400000">
          <a:off x="1453107" y="3137806"/>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C6ABBA11-FB63-8148-B9CE-77F30C4CEC48}">
      <dsp:nvSpPr>
        <dsp:cNvPr id="0" name=""/>
        <dsp:cNvSpPr/>
      </dsp:nvSpPr>
      <dsp:spPr>
        <a:xfrm>
          <a:off x="3376" y="3365127"/>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solidFill>
                <a:srgbClr val="434342">
                  <a:hueOff val="0"/>
                  <a:satOff val="0"/>
                  <a:lumOff val="0"/>
                  <a:alphaOff val="0"/>
                </a:srgbClr>
              </a:solidFill>
              <a:latin typeface="Times New Roman"/>
              <a:ea typeface="+mn-ea"/>
              <a:cs typeface="Times New Roman"/>
            </a:rPr>
            <a:t>Health or disease outcome</a:t>
          </a:r>
        </a:p>
      </dsp:txBody>
      <dsp:txXfrm>
        <a:off x="26297" y="3388048"/>
        <a:ext cx="3084459" cy="736733"/>
      </dsp:txXfrm>
    </dsp:sp>
    <dsp:sp modelId="{BD77A282-4E49-2442-B84F-54D10F9AC720}">
      <dsp:nvSpPr>
        <dsp:cNvPr id="0" name=""/>
        <dsp:cNvSpPr/>
      </dsp:nvSpPr>
      <dsp:spPr>
        <a:xfrm>
          <a:off x="3571921" y="195696"/>
          <a:ext cx="3130301" cy="782575"/>
        </a:xfrm>
        <a:prstGeom prst="roundRect">
          <a:avLst>
            <a:gd name="adj" fmla="val 10000"/>
          </a:avLst>
        </a:prstGeom>
        <a:solidFill>
          <a:srgbClr val="FFFFFF">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434342">
                  <a:hueOff val="0"/>
                  <a:satOff val="0"/>
                  <a:lumOff val="0"/>
                  <a:alphaOff val="0"/>
                </a:srgbClr>
              </a:solidFill>
              <a:latin typeface="Times New Roman"/>
              <a:ea typeface="+mn-ea"/>
              <a:cs typeface="Times New Roman"/>
            </a:rPr>
            <a:t>Lack of Income/</a:t>
          </a:r>
        </a:p>
        <a:p>
          <a:pPr lvl="0" algn="ctr" defTabSz="889000">
            <a:lnSpc>
              <a:spcPct val="90000"/>
            </a:lnSpc>
            <a:spcBef>
              <a:spcPct val="0"/>
            </a:spcBef>
            <a:spcAft>
              <a:spcPct val="35000"/>
            </a:spcAft>
          </a:pPr>
          <a:r>
            <a:rPr lang="en-US" sz="2000" kern="1200" dirty="0" smtClean="0">
              <a:solidFill>
                <a:srgbClr val="434342">
                  <a:hueOff val="0"/>
                  <a:satOff val="0"/>
                  <a:lumOff val="0"/>
                  <a:alphaOff val="0"/>
                </a:srgbClr>
              </a:solidFill>
              <a:latin typeface="Times New Roman"/>
              <a:ea typeface="+mn-ea"/>
              <a:cs typeface="Times New Roman"/>
            </a:rPr>
            <a:t>Low Income</a:t>
          </a:r>
          <a:endParaRPr lang="en-US" sz="2000" kern="1200" dirty="0">
            <a:solidFill>
              <a:srgbClr val="434342">
                <a:hueOff val="0"/>
                <a:satOff val="0"/>
                <a:lumOff val="0"/>
                <a:alphaOff val="0"/>
              </a:srgbClr>
            </a:solidFill>
            <a:latin typeface="Times New Roman"/>
            <a:ea typeface="+mn-ea"/>
            <a:cs typeface="Times New Roman"/>
          </a:endParaRPr>
        </a:p>
      </dsp:txBody>
      <dsp:txXfrm>
        <a:off x="3594842" y="218617"/>
        <a:ext cx="3084459" cy="736733"/>
      </dsp:txXfrm>
    </dsp:sp>
    <dsp:sp modelId="{ECC50E5B-0D61-C54F-B22E-12FE45A4BE68}">
      <dsp:nvSpPr>
        <dsp:cNvPr id="0" name=""/>
        <dsp:cNvSpPr/>
      </dsp:nvSpPr>
      <dsp:spPr>
        <a:xfrm rot="5400000">
          <a:off x="5021651" y="1024852"/>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43848BCC-00FE-7446-97C5-57D09C98B328}">
      <dsp:nvSpPr>
        <dsp:cNvPr id="0" name=""/>
        <dsp:cNvSpPr/>
      </dsp:nvSpPr>
      <dsp:spPr>
        <a:xfrm>
          <a:off x="3571921" y="1252173"/>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434342">
                  <a:hueOff val="0"/>
                  <a:satOff val="0"/>
                  <a:lumOff val="0"/>
                  <a:alphaOff val="0"/>
                </a:srgbClr>
              </a:solidFill>
              <a:latin typeface="Times New Roman"/>
              <a:ea typeface="+mn-ea"/>
              <a:cs typeface="Times New Roman"/>
            </a:rPr>
            <a:t>Inability to move</a:t>
          </a:r>
          <a:endParaRPr lang="en-US" sz="2000" kern="1200" dirty="0">
            <a:solidFill>
              <a:srgbClr val="434342">
                <a:hueOff val="0"/>
                <a:satOff val="0"/>
                <a:lumOff val="0"/>
                <a:alphaOff val="0"/>
              </a:srgbClr>
            </a:solidFill>
            <a:latin typeface="Times New Roman"/>
            <a:ea typeface="+mn-ea"/>
            <a:cs typeface="Times New Roman"/>
          </a:endParaRPr>
        </a:p>
      </dsp:txBody>
      <dsp:txXfrm>
        <a:off x="3594842" y="1275094"/>
        <a:ext cx="3084459" cy="736733"/>
      </dsp:txXfrm>
    </dsp:sp>
    <dsp:sp modelId="{72E79405-519F-BB40-A0E8-301272099402}">
      <dsp:nvSpPr>
        <dsp:cNvPr id="0" name=""/>
        <dsp:cNvSpPr/>
      </dsp:nvSpPr>
      <dsp:spPr>
        <a:xfrm rot="5400000">
          <a:off x="5021651" y="2081329"/>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4BBFB659-5305-D546-8C33-E35F6DF0178D}">
      <dsp:nvSpPr>
        <dsp:cNvPr id="0" name=""/>
        <dsp:cNvSpPr/>
      </dsp:nvSpPr>
      <dsp:spPr>
        <a:xfrm>
          <a:off x="3571921" y="2308650"/>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434342">
                  <a:hueOff val="0"/>
                  <a:satOff val="0"/>
                  <a:lumOff val="0"/>
                  <a:alphaOff val="0"/>
                </a:srgbClr>
              </a:solidFill>
              <a:latin typeface="Times New Roman"/>
              <a:ea typeface="+mn-ea"/>
              <a:cs typeface="Times New Roman"/>
            </a:rPr>
            <a:t>Exposure to toxins</a:t>
          </a:r>
          <a:endParaRPr lang="en-US" sz="2000" kern="1200" dirty="0">
            <a:solidFill>
              <a:srgbClr val="434342">
                <a:hueOff val="0"/>
                <a:satOff val="0"/>
                <a:lumOff val="0"/>
                <a:alphaOff val="0"/>
              </a:srgbClr>
            </a:solidFill>
            <a:latin typeface="Times New Roman"/>
            <a:ea typeface="+mn-ea"/>
            <a:cs typeface="Times New Roman"/>
          </a:endParaRPr>
        </a:p>
      </dsp:txBody>
      <dsp:txXfrm>
        <a:off x="3594842" y="2331571"/>
        <a:ext cx="3084459" cy="736733"/>
      </dsp:txXfrm>
    </dsp:sp>
    <dsp:sp modelId="{A91A8327-E1DD-D647-9BBE-BBA09E0059A5}">
      <dsp:nvSpPr>
        <dsp:cNvPr id="0" name=""/>
        <dsp:cNvSpPr/>
      </dsp:nvSpPr>
      <dsp:spPr>
        <a:xfrm rot="5400000">
          <a:off x="5021651" y="3137806"/>
          <a:ext cx="230841" cy="180740"/>
        </a:xfrm>
        <a:prstGeom prst="rightArrow">
          <a:avLst>
            <a:gd name="adj1" fmla="val 66700"/>
            <a:gd name="adj2" fmla="val 50000"/>
          </a:avLst>
        </a:prstGeom>
        <a:solidFill>
          <a:srgbClr val="800000"/>
        </a:solidFill>
        <a:ln>
          <a:solidFill>
            <a:srgbClr val="800000"/>
          </a:solidFill>
        </a:ln>
        <a:effectLst/>
      </dsp:spPr>
      <dsp:style>
        <a:lnRef idx="0">
          <a:scrgbClr r="0" g="0" b="0"/>
        </a:lnRef>
        <a:fillRef idx="1">
          <a:scrgbClr r="0" g="0" b="0"/>
        </a:fillRef>
        <a:effectRef idx="0">
          <a:scrgbClr r="0" g="0" b="0"/>
        </a:effectRef>
        <a:fontRef idx="minor">
          <a:schemeClr val="lt1"/>
        </a:fontRef>
      </dsp:style>
    </dsp:sp>
    <dsp:sp modelId="{17C261A7-3392-EC4D-9DAE-26FACE16889B}">
      <dsp:nvSpPr>
        <dsp:cNvPr id="0" name=""/>
        <dsp:cNvSpPr/>
      </dsp:nvSpPr>
      <dsp:spPr>
        <a:xfrm>
          <a:off x="3571921" y="3365127"/>
          <a:ext cx="3130301" cy="782575"/>
        </a:xfrm>
        <a:prstGeom prst="roundRect">
          <a:avLst>
            <a:gd name="adj" fmla="val 10000"/>
          </a:avLst>
        </a:prstGeom>
        <a:solidFill>
          <a:srgbClr val="FFFFFF">
            <a:alpha val="90000"/>
            <a:tint val="40000"/>
            <a:hueOff val="0"/>
            <a:satOff val="0"/>
            <a:lumOff val="0"/>
            <a:alphaOff val="0"/>
          </a:srgb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434342">
                  <a:hueOff val="0"/>
                  <a:satOff val="0"/>
                  <a:lumOff val="0"/>
                  <a:alphaOff val="0"/>
                </a:srgbClr>
              </a:solidFill>
              <a:latin typeface="Times New Roman"/>
              <a:ea typeface="+mn-ea"/>
              <a:cs typeface="Times New Roman"/>
            </a:rPr>
            <a:t>Cancer</a:t>
          </a:r>
          <a:endParaRPr lang="en-US" sz="2000" kern="1200" dirty="0">
            <a:solidFill>
              <a:srgbClr val="434342">
                <a:hueOff val="0"/>
                <a:satOff val="0"/>
                <a:lumOff val="0"/>
                <a:alphaOff val="0"/>
              </a:srgbClr>
            </a:solidFill>
            <a:latin typeface="Times New Roman"/>
            <a:ea typeface="+mn-ea"/>
            <a:cs typeface="Times New Roman"/>
          </a:endParaRPr>
        </a:p>
      </dsp:txBody>
      <dsp:txXfrm>
        <a:off x="3594842" y="3388048"/>
        <a:ext cx="3084459" cy="7367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8AEDD-BD8A-974F-9F90-FD9D7B54829D}">
      <dsp:nvSpPr>
        <dsp:cNvPr id="0" name=""/>
        <dsp:cNvSpPr/>
      </dsp:nvSpPr>
      <dsp:spPr>
        <a:xfrm rot="10800000">
          <a:off x="0" y="0"/>
          <a:ext cx="8763000" cy="1941477"/>
        </a:xfrm>
        <a:prstGeom prst="trapezoid">
          <a:avLst>
            <a:gd name="adj" fmla="val 92742"/>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a:t>Primary Intervention for Whole Population</a:t>
          </a:r>
        </a:p>
      </dsp:txBody>
      <dsp:txXfrm rot="-10800000">
        <a:off x="1533524" y="0"/>
        <a:ext cx="5695950" cy="1941477"/>
      </dsp:txXfrm>
    </dsp:sp>
    <dsp:sp modelId="{95DB78B1-F80C-414F-A101-C6BC6A5C15E9}">
      <dsp:nvSpPr>
        <dsp:cNvPr id="0" name=""/>
        <dsp:cNvSpPr/>
      </dsp:nvSpPr>
      <dsp:spPr>
        <a:xfrm rot="10800000">
          <a:off x="1800564" y="1941477"/>
          <a:ext cx="5161871" cy="1391461"/>
        </a:xfrm>
        <a:prstGeom prst="trapezoid">
          <a:avLst>
            <a:gd name="adj" fmla="val 92742"/>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Secondary Interventions for At-Risk Groups</a:t>
          </a:r>
        </a:p>
      </dsp:txBody>
      <dsp:txXfrm rot="-10800000">
        <a:off x="2703891" y="1941477"/>
        <a:ext cx="3355216" cy="1391461"/>
      </dsp:txXfrm>
    </dsp:sp>
    <dsp:sp modelId="{631D3191-DBCF-1041-8C3B-6BEC9468DA3F}">
      <dsp:nvSpPr>
        <dsp:cNvPr id="0" name=""/>
        <dsp:cNvSpPr/>
      </dsp:nvSpPr>
      <dsp:spPr>
        <a:xfrm rot="10800000">
          <a:off x="3091032" y="3332938"/>
          <a:ext cx="2580935" cy="1391461"/>
        </a:xfrm>
        <a:prstGeom prst="trapezoid">
          <a:avLst>
            <a:gd name="adj" fmla="val 92742"/>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algn="ctr" defTabSz="800100">
            <a:lnSpc>
              <a:spcPct val="100000"/>
            </a:lnSpc>
            <a:spcBef>
              <a:spcPct val="0"/>
            </a:spcBef>
            <a:spcAft>
              <a:spcPts val="0"/>
            </a:spcAft>
          </a:pPr>
          <a:r>
            <a:rPr lang="en-US" sz="1800" kern="1200" dirty="0" smtClean="0"/>
            <a:t>Tertiary </a:t>
          </a:r>
          <a:r>
            <a:rPr lang="en-US" sz="1800" kern="1200" dirty="0"/>
            <a:t/>
          </a:r>
          <a:br>
            <a:rPr lang="en-US" sz="1800" kern="1200" dirty="0"/>
          </a:br>
          <a:r>
            <a:rPr lang="en-US" sz="1800" kern="1200" dirty="0"/>
            <a:t>Interventions for </a:t>
          </a:r>
          <a:br>
            <a:rPr lang="en-US" sz="1800" kern="1200" dirty="0"/>
          </a:br>
          <a:r>
            <a:rPr lang="en-US" sz="1800" kern="1200" dirty="0"/>
            <a:t>Individuals</a:t>
          </a:r>
          <a:endParaRPr lang="en-US" sz="1800" b="1" kern="1200" dirty="0"/>
        </a:p>
      </dsp:txBody>
      <dsp:txXfrm rot="-10800000">
        <a:off x="3091032" y="3332938"/>
        <a:ext cx="2580935" cy="13914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FDF4E-6839-4E1F-9FC7-84F10D16C83F}">
      <dsp:nvSpPr>
        <dsp:cNvPr id="0" name=""/>
        <dsp:cNvSpPr/>
      </dsp:nvSpPr>
      <dsp:spPr>
        <a:xfrm>
          <a:off x="2495847" y="1429229"/>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Public Health Issue: Hunger </a:t>
          </a:r>
        </a:p>
      </dsp:txBody>
      <dsp:txXfrm>
        <a:off x="2635250" y="1568632"/>
        <a:ext cx="673098" cy="673098"/>
      </dsp:txXfrm>
    </dsp:sp>
    <dsp:sp modelId="{4388FB4F-8348-4C55-9153-D670171F1529}">
      <dsp:nvSpPr>
        <dsp:cNvPr id="0" name=""/>
        <dsp:cNvSpPr/>
      </dsp:nvSpPr>
      <dsp:spPr>
        <a:xfrm rot="16200000">
          <a:off x="2734168" y="1177184"/>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59918" y="1179716"/>
        <a:ext cx="23763" cy="23763"/>
      </dsp:txXfrm>
    </dsp:sp>
    <dsp:sp modelId="{44BCC6AC-DE9C-435A-8E07-1B6E49657623}">
      <dsp:nvSpPr>
        <dsp:cNvPr id="0" name=""/>
        <dsp:cNvSpPr/>
      </dsp:nvSpPr>
      <dsp:spPr>
        <a:xfrm>
          <a:off x="2495847" y="2062"/>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a:t> Local For-Profit Organization: Cicso (holds annual Food Drive)</a:t>
          </a:r>
        </a:p>
      </dsp:txBody>
      <dsp:txXfrm>
        <a:off x="2635250" y="141465"/>
        <a:ext cx="673098" cy="673098"/>
      </dsp:txXfrm>
    </dsp:sp>
    <dsp:sp modelId="{1DB9477B-84D7-4F28-AC9A-5D83B0DCAEFA}">
      <dsp:nvSpPr>
        <dsp:cNvPr id="0" name=""/>
        <dsp:cNvSpPr/>
      </dsp:nvSpPr>
      <dsp:spPr>
        <a:xfrm rot="19285714">
          <a:off x="3292070" y="1445855"/>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17820" y="1448388"/>
        <a:ext cx="23763" cy="23763"/>
      </dsp:txXfrm>
    </dsp:sp>
    <dsp:sp modelId="{88C05415-604B-47A7-9526-AA3FF7C1C0FB}">
      <dsp:nvSpPr>
        <dsp:cNvPr id="0" name=""/>
        <dsp:cNvSpPr/>
      </dsp:nvSpPr>
      <dsp:spPr>
        <a:xfrm>
          <a:off x="3611651" y="539405"/>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a:t>Local Non-profit Organization: Collective Roots</a:t>
          </a:r>
          <a:endParaRPr lang="en-US" kern="1200"/>
        </a:p>
      </dsp:txBody>
      <dsp:txXfrm>
        <a:off x="3751054" y="678808"/>
        <a:ext cx="673098" cy="673098"/>
      </dsp:txXfrm>
    </dsp:sp>
    <dsp:sp modelId="{8084943F-3B85-446D-94A8-F483A080D01B}">
      <dsp:nvSpPr>
        <dsp:cNvPr id="0" name=""/>
        <dsp:cNvSpPr/>
      </dsp:nvSpPr>
      <dsp:spPr>
        <a:xfrm rot="771429">
          <a:off x="3429861" y="2049555"/>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55611" y="2052087"/>
        <a:ext cx="23763" cy="23763"/>
      </dsp:txXfrm>
    </dsp:sp>
    <dsp:sp modelId="{5CCD1F5B-5D90-492D-91DD-DFBFCAA1977D}">
      <dsp:nvSpPr>
        <dsp:cNvPr id="0" name=""/>
        <dsp:cNvSpPr/>
      </dsp:nvSpPr>
      <dsp:spPr>
        <a:xfrm>
          <a:off x="3887232" y="1746804"/>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a:t>Governmental Dept: Department of Health and Human Services</a:t>
          </a:r>
        </a:p>
      </dsp:txBody>
      <dsp:txXfrm>
        <a:off x="4026635" y="1886207"/>
        <a:ext cx="673098" cy="673098"/>
      </dsp:txXfrm>
    </dsp:sp>
    <dsp:sp modelId="{1991D32C-C647-45FA-8148-095A45ACF3D1}">
      <dsp:nvSpPr>
        <dsp:cNvPr id="0" name=""/>
        <dsp:cNvSpPr/>
      </dsp:nvSpPr>
      <dsp:spPr>
        <a:xfrm rot="3857143">
          <a:off x="3043781" y="2533684"/>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69530" y="2536217"/>
        <a:ext cx="23763" cy="23763"/>
      </dsp:txXfrm>
    </dsp:sp>
    <dsp:sp modelId="{A09F7FF8-0123-4155-9086-6657409FE383}">
      <dsp:nvSpPr>
        <dsp:cNvPr id="0" name=""/>
        <dsp:cNvSpPr/>
      </dsp:nvSpPr>
      <dsp:spPr>
        <a:xfrm>
          <a:off x="3115072" y="2715062"/>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a:t>Local Non-Profit Organization: Sacred Heart Food Bank</a:t>
          </a:r>
        </a:p>
      </dsp:txBody>
      <dsp:txXfrm>
        <a:off x="3254475" y="2854465"/>
        <a:ext cx="673098" cy="673098"/>
      </dsp:txXfrm>
    </dsp:sp>
    <dsp:sp modelId="{F8A7448F-A05C-4890-958F-85EA6687C4C0}">
      <dsp:nvSpPr>
        <dsp:cNvPr id="0" name=""/>
        <dsp:cNvSpPr/>
      </dsp:nvSpPr>
      <dsp:spPr>
        <a:xfrm rot="6942857">
          <a:off x="2424556" y="2533684"/>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650306" y="2536217"/>
        <a:ext cx="23763" cy="23763"/>
      </dsp:txXfrm>
    </dsp:sp>
    <dsp:sp modelId="{3CCD2913-8D25-43E8-89D0-D65C381E2357}">
      <dsp:nvSpPr>
        <dsp:cNvPr id="0" name=""/>
        <dsp:cNvSpPr/>
      </dsp:nvSpPr>
      <dsp:spPr>
        <a:xfrm>
          <a:off x="1876622" y="2715062"/>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a:t>Local Charity: Second Harvest Food Bank</a:t>
          </a:r>
        </a:p>
      </dsp:txBody>
      <dsp:txXfrm>
        <a:off x="2016025" y="2854465"/>
        <a:ext cx="673098" cy="673098"/>
      </dsp:txXfrm>
    </dsp:sp>
    <dsp:sp modelId="{B173F05A-AB89-461C-89D4-FDF46237C75D}">
      <dsp:nvSpPr>
        <dsp:cNvPr id="0" name=""/>
        <dsp:cNvSpPr/>
      </dsp:nvSpPr>
      <dsp:spPr>
        <a:xfrm rot="10028571">
          <a:off x="2038476" y="2049555"/>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264225" y="2052087"/>
        <a:ext cx="23763" cy="23763"/>
      </dsp:txXfrm>
    </dsp:sp>
    <dsp:sp modelId="{4115ECC8-6923-453A-AF87-FAF37E0FE8CC}">
      <dsp:nvSpPr>
        <dsp:cNvPr id="0" name=""/>
        <dsp:cNvSpPr/>
      </dsp:nvSpPr>
      <dsp:spPr>
        <a:xfrm>
          <a:off x="1104462" y="1746804"/>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a:t> Local Activist: Sue Brown</a:t>
          </a:r>
        </a:p>
      </dsp:txBody>
      <dsp:txXfrm>
        <a:off x="1243865" y="1886207"/>
        <a:ext cx="673098" cy="673098"/>
      </dsp:txXfrm>
    </dsp:sp>
    <dsp:sp modelId="{9DADC720-970F-4CC1-8991-4B44C09A5EC8}">
      <dsp:nvSpPr>
        <dsp:cNvPr id="0" name=""/>
        <dsp:cNvSpPr/>
      </dsp:nvSpPr>
      <dsp:spPr>
        <a:xfrm rot="13114286">
          <a:off x="2176266" y="1445855"/>
          <a:ext cx="475262" cy="28828"/>
        </a:xfrm>
        <a:custGeom>
          <a:avLst/>
          <a:gdLst/>
          <a:ahLst/>
          <a:cxnLst/>
          <a:rect l="0" t="0" r="0" b="0"/>
          <a:pathLst>
            <a:path>
              <a:moveTo>
                <a:pt x="0" y="14414"/>
              </a:moveTo>
              <a:lnTo>
                <a:pt x="475262" y="1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402016" y="1448388"/>
        <a:ext cx="23763" cy="23763"/>
      </dsp:txXfrm>
    </dsp:sp>
    <dsp:sp modelId="{952C5A1C-510E-4AD2-BC4A-8F6DEC9415DD}">
      <dsp:nvSpPr>
        <dsp:cNvPr id="0" name=""/>
        <dsp:cNvSpPr/>
      </dsp:nvSpPr>
      <dsp:spPr>
        <a:xfrm>
          <a:off x="1380043" y="539405"/>
          <a:ext cx="951904" cy="951904"/>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a:t>Governmental Project: HealthTrust of Santa Clara Valley</a:t>
          </a:r>
        </a:p>
      </dsp:txBody>
      <dsp:txXfrm>
        <a:off x="1519446" y="678808"/>
        <a:ext cx="673098" cy="67309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3" y="1"/>
            <a:ext cx="3014565" cy="465774"/>
          </a:xfrm>
          <a:prstGeom prst="rect">
            <a:avLst/>
          </a:prstGeom>
          <a:noFill/>
          <a:ln w="9525">
            <a:noFill/>
            <a:miter lim="800000"/>
            <a:headEnd/>
            <a:tailEnd/>
          </a:ln>
          <a:effectLst/>
        </p:spPr>
        <p:txBody>
          <a:bodyPr vert="horz" wrap="square" lIns="92898" tIns="46449" rIns="92898" bIns="46449" numCol="1" anchor="t"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79875" name="Rectangle 3"/>
          <p:cNvSpPr>
            <a:spLocks noGrp="1" noChangeArrowheads="1"/>
          </p:cNvSpPr>
          <p:nvPr>
            <p:ph type="dt" sz="quarter" idx="1"/>
          </p:nvPr>
        </p:nvSpPr>
        <p:spPr bwMode="auto">
          <a:xfrm>
            <a:off x="3941879" y="1"/>
            <a:ext cx="3012961" cy="465774"/>
          </a:xfrm>
          <a:prstGeom prst="rect">
            <a:avLst/>
          </a:prstGeom>
          <a:noFill/>
          <a:ln w="9525">
            <a:noFill/>
            <a:miter lim="800000"/>
            <a:headEnd/>
            <a:tailEnd/>
          </a:ln>
          <a:effectLst/>
        </p:spPr>
        <p:txBody>
          <a:bodyPr vert="horz" wrap="square" lIns="92898" tIns="46449" rIns="92898" bIns="46449" numCol="1" anchor="t" anchorCtr="0" compatLnSpc="1">
            <a:prstTxWarp prst="textNoShape">
              <a:avLst/>
            </a:prstTxWarp>
          </a:bodyPr>
          <a:lstStyle>
            <a:lvl1pPr>
              <a:defRPr sz="1200">
                <a:latin typeface="Times" pitchFamily="-112" charset="0"/>
                <a:ea typeface="+mn-ea"/>
                <a:cs typeface="+mn-cs"/>
              </a:defRPr>
            </a:lvl1pPr>
          </a:lstStyle>
          <a:p>
            <a:pPr>
              <a:defRPr/>
            </a:pPr>
            <a:endParaRPr lang="en-US"/>
          </a:p>
        </p:txBody>
      </p:sp>
      <p:sp>
        <p:nvSpPr>
          <p:cNvPr id="79876" name="Rectangle 4"/>
          <p:cNvSpPr>
            <a:spLocks noGrp="1" noChangeArrowheads="1"/>
          </p:cNvSpPr>
          <p:nvPr>
            <p:ph type="ftr" sz="quarter" idx="2"/>
          </p:nvPr>
        </p:nvSpPr>
        <p:spPr bwMode="auto">
          <a:xfrm>
            <a:off x="3" y="8843331"/>
            <a:ext cx="3014565" cy="465773"/>
          </a:xfrm>
          <a:prstGeom prst="rect">
            <a:avLst/>
          </a:prstGeom>
          <a:noFill/>
          <a:ln w="9525">
            <a:noFill/>
            <a:miter lim="800000"/>
            <a:headEnd/>
            <a:tailEnd/>
          </a:ln>
          <a:effectLst/>
        </p:spPr>
        <p:txBody>
          <a:bodyPr vert="horz" wrap="square" lIns="92898" tIns="46449" rIns="92898" bIns="46449" numCol="1" anchor="b"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79877" name="Rectangle 5"/>
          <p:cNvSpPr>
            <a:spLocks noGrp="1" noChangeArrowheads="1"/>
          </p:cNvSpPr>
          <p:nvPr>
            <p:ph type="sldNum" sz="quarter" idx="3"/>
          </p:nvPr>
        </p:nvSpPr>
        <p:spPr bwMode="auto">
          <a:xfrm>
            <a:off x="3941879" y="8843331"/>
            <a:ext cx="3012961" cy="465773"/>
          </a:xfrm>
          <a:prstGeom prst="rect">
            <a:avLst/>
          </a:prstGeom>
          <a:noFill/>
          <a:ln w="9525">
            <a:noFill/>
            <a:miter lim="800000"/>
            <a:headEnd/>
            <a:tailEnd/>
          </a:ln>
          <a:effectLst/>
        </p:spPr>
        <p:txBody>
          <a:bodyPr vert="horz" wrap="square" lIns="92898" tIns="46449" rIns="92898" bIns="46449" numCol="1" anchor="b" anchorCtr="0" compatLnSpc="1">
            <a:prstTxWarp prst="textNoShape">
              <a:avLst/>
            </a:prstTxWarp>
          </a:bodyPr>
          <a:lstStyle>
            <a:lvl1pPr>
              <a:defRPr sz="1200">
                <a:latin typeface="Times" pitchFamily="-108" charset="0"/>
                <a:ea typeface="ＭＳ Ｐゴシック" pitchFamily="-108" charset="-128"/>
                <a:cs typeface="ＭＳ Ｐゴシック" pitchFamily="-108" charset="-128"/>
              </a:defRPr>
            </a:lvl1pPr>
          </a:lstStyle>
          <a:p>
            <a:pPr>
              <a:defRPr/>
            </a:pPr>
            <a:fld id="{9F4BBCB3-772B-E240-8980-4C18A769E823}" type="slidenum">
              <a:rPr lang="en-US"/>
              <a:pPr>
                <a:defRPr/>
              </a:pPr>
              <a:t>‹#›</a:t>
            </a:fld>
            <a:endParaRPr lang="en-US" dirty="0"/>
          </a:p>
        </p:txBody>
      </p:sp>
    </p:spTree>
    <p:extLst>
      <p:ext uri="{BB962C8B-B14F-4D97-AF65-F5344CB8AC3E}">
        <p14:creationId xmlns:p14="http://schemas.microsoft.com/office/powerpoint/2010/main" val="7135136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3" y="1"/>
            <a:ext cx="3014565" cy="465774"/>
          </a:xfrm>
          <a:prstGeom prst="rect">
            <a:avLst/>
          </a:prstGeom>
          <a:noFill/>
          <a:ln w="9525">
            <a:noFill/>
            <a:miter lim="800000"/>
            <a:headEnd/>
            <a:tailEnd/>
          </a:ln>
          <a:effectLst/>
        </p:spPr>
        <p:txBody>
          <a:bodyPr vert="horz" wrap="square" lIns="92898" tIns="46449" rIns="92898" bIns="46449" numCol="1" anchor="t"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41987" name="Rectangle 3"/>
          <p:cNvSpPr>
            <a:spLocks noGrp="1" noChangeArrowheads="1"/>
          </p:cNvSpPr>
          <p:nvPr>
            <p:ph type="dt" idx="1"/>
          </p:nvPr>
        </p:nvSpPr>
        <p:spPr bwMode="auto">
          <a:xfrm>
            <a:off x="3941879" y="1"/>
            <a:ext cx="3012961" cy="465774"/>
          </a:xfrm>
          <a:prstGeom prst="rect">
            <a:avLst/>
          </a:prstGeom>
          <a:noFill/>
          <a:ln w="9525">
            <a:noFill/>
            <a:miter lim="800000"/>
            <a:headEnd/>
            <a:tailEnd/>
          </a:ln>
          <a:effectLst/>
        </p:spPr>
        <p:txBody>
          <a:bodyPr vert="horz" wrap="square" lIns="92898" tIns="46449" rIns="92898" bIns="46449" numCol="1" anchor="t" anchorCtr="0" compatLnSpc="1">
            <a:prstTxWarp prst="textNoShape">
              <a:avLst/>
            </a:prstTxWarp>
          </a:bodyPr>
          <a:lstStyle>
            <a:lvl1pPr>
              <a:defRPr sz="1200">
                <a:latin typeface="Times" pitchFamily="-112" charset="0"/>
                <a:ea typeface="+mn-ea"/>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50938" y="698500"/>
            <a:ext cx="4654550" cy="3490913"/>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927313" y="4422461"/>
            <a:ext cx="5100215" cy="4188777"/>
          </a:xfrm>
          <a:prstGeom prst="rect">
            <a:avLst/>
          </a:prstGeom>
          <a:noFill/>
          <a:ln w="9525">
            <a:noFill/>
            <a:miter lim="800000"/>
            <a:headEnd/>
            <a:tailEnd/>
          </a:ln>
          <a:effectLst/>
        </p:spPr>
        <p:txBody>
          <a:bodyPr vert="horz" wrap="square" lIns="92898" tIns="46449" rIns="92898" bIns="4644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p:cNvSpPr>
            <a:spLocks noGrp="1" noChangeArrowheads="1"/>
          </p:cNvSpPr>
          <p:nvPr>
            <p:ph type="ftr" sz="quarter" idx="4"/>
          </p:nvPr>
        </p:nvSpPr>
        <p:spPr bwMode="auto">
          <a:xfrm>
            <a:off x="3" y="8843331"/>
            <a:ext cx="3014565" cy="465773"/>
          </a:xfrm>
          <a:prstGeom prst="rect">
            <a:avLst/>
          </a:prstGeom>
          <a:noFill/>
          <a:ln w="9525">
            <a:noFill/>
            <a:miter lim="800000"/>
            <a:headEnd/>
            <a:tailEnd/>
          </a:ln>
          <a:effectLst/>
        </p:spPr>
        <p:txBody>
          <a:bodyPr vert="horz" wrap="square" lIns="92898" tIns="46449" rIns="92898" bIns="46449" numCol="1" anchor="b"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41991" name="Rectangle 7"/>
          <p:cNvSpPr>
            <a:spLocks noGrp="1" noChangeArrowheads="1"/>
          </p:cNvSpPr>
          <p:nvPr>
            <p:ph type="sldNum" sz="quarter" idx="5"/>
          </p:nvPr>
        </p:nvSpPr>
        <p:spPr bwMode="auto">
          <a:xfrm>
            <a:off x="3941879" y="8843331"/>
            <a:ext cx="3012961" cy="465773"/>
          </a:xfrm>
          <a:prstGeom prst="rect">
            <a:avLst/>
          </a:prstGeom>
          <a:noFill/>
          <a:ln w="9525">
            <a:noFill/>
            <a:miter lim="800000"/>
            <a:headEnd/>
            <a:tailEnd/>
          </a:ln>
          <a:effectLst/>
        </p:spPr>
        <p:txBody>
          <a:bodyPr vert="horz" wrap="square" lIns="92898" tIns="46449" rIns="92898" bIns="46449" numCol="1" anchor="b" anchorCtr="0" compatLnSpc="1">
            <a:prstTxWarp prst="textNoShape">
              <a:avLst/>
            </a:prstTxWarp>
          </a:bodyPr>
          <a:lstStyle>
            <a:lvl1pPr>
              <a:defRPr sz="1200">
                <a:latin typeface="Times" pitchFamily="-108" charset="0"/>
                <a:ea typeface="ＭＳ Ｐゴシック" pitchFamily="-108" charset="-128"/>
                <a:cs typeface="ＭＳ Ｐゴシック" pitchFamily="-108" charset="-128"/>
              </a:defRPr>
            </a:lvl1pPr>
          </a:lstStyle>
          <a:p>
            <a:pPr>
              <a:defRPr/>
            </a:pPr>
            <a:fld id="{DA1F083E-9902-174E-8158-DBCA77C08552}" type="slidenum">
              <a:rPr lang="en-US"/>
              <a:pPr>
                <a:defRPr/>
              </a:pPr>
              <a:t>‹#›</a:t>
            </a:fld>
            <a:endParaRPr lang="en-US" dirty="0"/>
          </a:p>
        </p:txBody>
      </p:sp>
    </p:spTree>
    <p:extLst>
      <p:ext uri="{BB962C8B-B14F-4D97-AF65-F5344CB8AC3E}">
        <p14:creationId xmlns:p14="http://schemas.microsoft.com/office/powerpoint/2010/main" val="6008890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A1F083E-9902-174E-8158-DBCA77C08552}"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say it’s more fun because they</a:t>
            </a:r>
            <a:r>
              <a:rPr lang="en-US" baseline="0" dirty="0" smtClean="0"/>
              <a:t> feel that they can interact with their friends in an informal environment. In fact, research shows that even when students “teach each other”, the dialogue is very different than when adult teachers teach students</a:t>
            </a:r>
            <a:endParaRPr lang="en-US" dirty="0"/>
          </a:p>
        </p:txBody>
      </p:sp>
      <p:sp>
        <p:nvSpPr>
          <p:cNvPr id="4" name="Slide Number Placeholder 3"/>
          <p:cNvSpPr>
            <a:spLocks noGrp="1"/>
          </p:cNvSpPr>
          <p:nvPr>
            <p:ph type="sldNum" sz="quarter" idx="10"/>
          </p:nvPr>
        </p:nvSpPr>
        <p:spPr/>
        <p:txBody>
          <a:bodyPr/>
          <a:lstStyle/>
          <a:p>
            <a:pPr>
              <a:defRPr/>
            </a:pPr>
            <a:fld id="{DA1F083E-9902-174E-8158-DBCA77C08552}" type="slidenum">
              <a:rPr lang="en-US" smtClean="0"/>
              <a:pPr>
                <a:defRPr/>
              </a:pPr>
              <a:t>8</a:t>
            </a:fld>
            <a:endParaRPr lang="en-US" dirty="0"/>
          </a:p>
        </p:txBody>
      </p:sp>
    </p:spTree>
    <p:extLst>
      <p:ext uri="{BB962C8B-B14F-4D97-AF65-F5344CB8AC3E}">
        <p14:creationId xmlns:p14="http://schemas.microsoft.com/office/powerpoint/2010/main" val="42971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…and through our survey, we have concluded that due to the concern to get the grade, the actual exercise is lost.  </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54965" indent="-290371" eaLnBrk="0" hangingPunct="0">
              <a:defRPr sz="2500">
                <a:solidFill>
                  <a:schemeClr val="tx1"/>
                </a:solidFill>
                <a:latin typeface="Arial" pitchFamily="34" charset="0"/>
                <a:ea typeface="ＭＳ Ｐゴシック" pitchFamily="34" charset="-128"/>
              </a:defRPr>
            </a:lvl2pPr>
            <a:lvl3pPr marL="1161484" indent="-232296" eaLnBrk="0" hangingPunct="0">
              <a:defRPr sz="2500">
                <a:solidFill>
                  <a:schemeClr val="tx1"/>
                </a:solidFill>
                <a:latin typeface="Arial" pitchFamily="34" charset="0"/>
                <a:ea typeface="ＭＳ Ｐゴシック" pitchFamily="34" charset="-128"/>
              </a:defRPr>
            </a:lvl3pPr>
            <a:lvl4pPr marL="1626077" indent="-232296" eaLnBrk="0" hangingPunct="0">
              <a:defRPr sz="2500">
                <a:solidFill>
                  <a:schemeClr val="tx1"/>
                </a:solidFill>
                <a:latin typeface="Arial" pitchFamily="34" charset="0"/>
                <a:ea typeface="ＭＳ Ｐゴシック" pitchFamily="34" charset="-128"/>
              </a:defRPr>
            </a:lvl4pPr>
            <a:lvl5pPr marL="2090671" indent="-232296" eaLnBrk="0" hangingPunct="0">
              <a:defRPr sz="2500">
                <a:solidFill>
                  <a:schemeClr val="tx1"/>
                </a:solidFill>
                <a:latin typeface="Arial" pitchFamily="34" charset="0"/>
                <a:ea typeface="ＭＳ Ｐゴシック" pitchFamily="34" charset="-128"/>
              </a:defRPr>
            </a:lvl5pPr>
            <a:lvl6pPr marL="2555265" indent="-232296"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19858" indent="-232296"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484452" indent="-232296"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49045" indent="-232296"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2D25D30B-3536-4971-AA95-2820C26B486B}" type="slidenum">
              <a:rPr lang="en-US" sz="1200">
                <a:solidFill>
                  <a:prstClr val="black"/>
                </a:solidFill>
              </a:rPr>
              <a:pPr eaLnBrk="1" hangingPunct="1"/>
              <a:t>21</a:t>
            </a:fld>
            <a:endParaRPr lang="en-US"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ea typeface="ＭＳ Ｐゴシック" pitchFamily="34" charset="-128"/>
              </a:rPr>
              <a:t>Alternate #2: survey participants also expressed a desire to select their own activities. P.E. classes should build off of the current athletic interests of students, and one easy way to do this is to allow students to choose which units they would like to participate in.</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54965" indent="-290371" eaLnBrk="0" hangingPunct="0">
              <a:defRPr sz="2500">
                <a:solidFill>
                  <a:schemeClr val="tx1"/>
                </a:solidFill>
                <a:latin typeface="Arial" pitchFamily="34" charset="0"/>
                <a:ea typeface="ＭＳ Ｐゴシック" pitchFamily="34" charset="-128"/>
              </a:defRPr>
            </a:lvl2pPr>
            <a:lvl3pPr marL="1161484" indent="-232296" eaLnBrk="0" hangingPunct="0">
              <a:defRPr sz="2500">
                <a:solidFill>
                  <a:schemeClr val="tx1"/>
                </a:solidFill>
                <a:latin typeface="Arial" pitchFamily="34" charset="0"/>
                <a:ea typeface="ＭＳ Ｐゴシック" pitchFamily="34" charset="-128"/>
              </a:defRPr>
            </a:lvl3pPr>
            <a:lvl4pPr marL="1626077" indent="-232296" eaLnBrk="0" hangingPunct="0">
              <a:defRPr sz="2500">
                <a:solidFill>
                  <a:schemeClr val="tx1"/>
                </a:solidFill>
                <a:latin typeface="Arial" pitchFamily="34" charset="0"/>
                <a:ea typeface="ＭＳ Ｐゴシック" pitchFamily="34" charset="-128"/>
              </a:defRPr>
            </a:lvl4pPr>
            <a:lvl5pPr marL="2090671" indent="-232296" eaLnBrk="0" hangingPunct="0">
              <a:defRPr sz="2500">
                <a:solidFill>
                  <a:schemeClr val="tx1"/>
                </a:solidFill>
                <a:latin typeface="Arial" pitchFamily="34" charset="0"/>
                <a:ea typeface="ＭＳ Ｐゴシック" pitchFamily="34" charset="-128"/>
              </a:defRPr>
            </a:lvl5pPr>
            <a:lvl6pPr marL="2555265" indent="-232296"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19858" indent="-232296"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484452" indent="-232296"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49045" indent="-232296"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2FEFDA54-E698-4708-B309-E7979C727EC6}" type="slidenum">
              <a:rPr lang="en-US" sz="1200">
                <a:solidFill>
                  <a:prstClr val="black"/>
                </a:solidFill>
              </a:rPr>
              <a:pPr eaLnBrk="1" hangingPunct="1"/>
              <a:t>22</a:t>
            </a:fld>
            <a:endParaRPr lang="en-US"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A1F083E-9902-174E-8158-DBCA77C08552}" type="slidenum">
              <a:rPr lang="en-US" smtClean="0"/>
              <a:pPr>
                <a:defRPr/>
              </a:pPr>
              <a:t>33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04800"/>
            <a:ext cx="82296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466" name="Rectangle 2"/>
          <p:cNvSpPr>
            <a:spLocks noGrp="1" noRot="1" noChangeArrowheads="1"/>
          </p:cNvSpPr>
          <p:nvPr>
            <p:ph type="ctrTitle"/>
          </p:nvPr>
        </p:nvSpPr>
        <p:spPr>
          <a:xfrm>
            <a:off x="685800" y="1981200"/>
            <a:ext cx="7772400" cy="1600200"/>
          </a:xfrm>
        </p:spPr>
        <p:txBody>
          <a:bodyPr/>
          <a:lstStyle>
            <a:lvl1pPr>
              <a:defRPr/>
            </a:lvl1pPr>
          </a:lstStyle>
          <a:p>
            <a:pPr lvl="0"/>
            <a:r>
              <a:rPr lang="en-US" noProof="0" smtClean="0"/>
              <a:t>Click to edit Master title style</a:t>
            </a:r>
          </a:p>
        </p:txBody>
      </p:sp>
      <p:sp>
        <p:nvSpPr>
          <p:cNvPr id="62467" name="Rectangle 3"/>
          <p:cNvSpPr>
            <a:spLocks noGrp="1" noRot="1" noChangeArrowheads="1"/>
          </p:cNvSpPr>
          <p:nvPr>
            <p:ph type="subTitle" idx="1"/>
          </p:nvPr>
        </p:nvSpPr>
        <p:spPr>
          <a:xfrm>
            <a:off x="1371600" y="3886200"/>
            <a:ext cx="6400800" cy="1752600"/>
          </a:xfrm>
        </p:spPr>
        <p:txBody>
          <a:bodyPr/>
          <a:lstStyle>
            <a:lvl1pPr marL="0" indent="0" algn="ctr">
              <a:buFont typeface="Arial Black" pitchFamily="34" charset="0"/>
              <a:buNone/>
              <a:defRPr/>
            </a:lvl1pPr>
          </a:lstStyle>
          <a:p>
            <a:pPr lvl="0"/>
            <a:r>
              <a:rPr lang="en-US" noProof="0" smtClean="0"/>
              <a:t>Click to edit Master subtitle style</a:t>
            </a:r>
          </a:p>
        </p:txBody>
      </p:sp>
      <p:sp>
        <p:nvSpPr>
          <p:cNvPr id="62468" name="Rectangle 4"/>
          <p:cNvSpPr>
            <a:spLocks noGrp="1" noChangeArrowheads="1"/>
          </p:cNvSpPr>
          <p:nvPr>
            <p:ph type="dt" sz="quarter" idx="2"/>
          </p:nvPr>
        </p:nvSpPr>
        <p:spPr/>
        <p:txBody>
          <a:bodyPr/>
          <a:lstStyle>
            <a:lvl1pPr>
              <a:defRPr/>
            </a:lvl1pPr>
          </a:lstStyle>
          <a:p>
            <a:fld id="{1BF09FED-E068-4464-9EE8-414E414C689D}" type="datetimeFigureOut">
              <a:rPr lang="en-US">
                <a:solidFill>
                  <a:srgbClr val="FFFFFF"/>
                </a:solidFill>
              </a:rPr>
              <a:pPr/>
              <a:t>3/11/2013</a:t>
            </a:fld>
            <a:endParaRPr lang="en-US">
              <a:solidFill>
                <a:srgbClr val="FFFFFF"/>
              </a:solidFill>
            </a:endParaRPr>
          </a:p>
        </p:txBody>
      </p:sp>
      <p:sp>
        <p:nvSpPr>
          <p:cNvPr id="6246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62470" name="Rectangle 6"/>
          <p:cNvSpPr>
            <a:spLocks noGrp="1" noChangeArrowheads="1"/>
          </p:cNvSpPr>
          <p:nvPr>
            <p:ph type="sldNum" sz="quarter" idx="4"/>
          </p:nvPr>
        </p:nvSpPr>
        <p:spPr/>
        <p:txBody>
          <a:bodyPr/>
          <a:lstStyle>
            <a:lvl1pPr>
              <a:defRPr/>
            </a:lvl1pPr>
          </a:lstStyle>
          <a:p>
            <a:fld id="{7BD06AF4-AC46-4AA5-A386-A458A236A26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32844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3CF0A5F-2A2E-4350-93AD-BC64BE28F607}" type="datetimeFigureOut">
              <a:rPr lang="en-US">
                <a:solidFill>
                  <a:srgbClr val="FFFFFF"/>
                </a:solidFill>
              </a:rPr>
              <a:pPr/>
              <a:t>3/11/2013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D4BBE00-1C84-4D05-8154-3A93E98A685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4467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3C25148-A168-4D8F-98F5-8969E0AE29BA}" type="datetimeFigureOut">
              <a:rPr lang="en-US">
                <a:solidFill>
                  <a:srgbClr val="FFFFFF"/>
                </a:solidFill>
              </a:rPr>
              <a:pPr/>
              <a:t>3/11/2013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2DEDE45-3D8C-4084-B7B1-E3BE4074C4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3821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71F94CB0-A5C3-4B3F-B748-494F27EC247B}" type="datetimeFigureOut">
              <a:rPr lang="en-US">
                <a:solidFill>
                  <a:srgbClr val="FFFFFF"/>
                </a:solidFill>
              </a:rPr>
              <a:pPr/>
              <a:t>3/11/2013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EFC361A-E123-401B-B451-9CD45DA173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761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D2A579F-C5B6-429B-A59E-6500D6483E36}" type="datetimeFigureOut">
              <a:rPr lang="en-US">
                <a:solidFill>
                  <a:srgbClr val="FFFFFF"/>
                </a:solidFill>
              </a:rPr>
              <a:pPr/>
              <a:t>3/11/2013</a:t>
            </a:fld>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EB6B506-79D5-4933-84CB-B3AA5E4F00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94018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51EA951-64A6-430A-9F2D-556525CE7CBC}" type="datetimeFigureOut">
              <a:rPr lang="en-US">
                <a:solidFill>
                  <a:srgbClr val="FFFFFF"/>
                </a:solidFill>
              </a:rPr>
              <a:pPr/>
              <a:t>3/11/2013</a:t>
            </a:fld>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8284E82-E0EF-4FA4-BA11-57D0E17E04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02732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7262DFE-72E7-4CF3-BCEB-B7DC5E2EB613}" type="datetimeFigureOut">
              <a:rPr lang="en-US">
                <a:solidFill>
                  <a:srgbClr val="FFFFFF"/>
                </a:solidFill>
              </a:rPr>
              <a:pPr/>
              <a:t>3/11/2013</a:t>
            </a:fld>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9043F93-3A96-44BF-9C85-9C405239D58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64263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0623E5C-6CDA-44F3-95BF-399E3222DEDD}" type="datetimeFigureOut">
              <a:rPr lang="en-US">
                <a:solidFill>
                  <a:srgbClr val="FFFFFF"/>
                </a:solidFill>
              </a:rPr>
              <a:pPr/>
              <a:t>3/11/2013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7CB0C60-DC5F-458F-A786-4514378BFA1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29469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9337DAD-C9F7-46FB-BB79-98A7A2683D5F}" type="datetimeFigureOut">
              <a:rPr lang="en-US">
                <a:solidFill>
                  <a:srgbClr val="FFFFFF"/>
                </a:solidFill>
              </a:rPr>
              <a:pPr/>
              <a:t>3/11/2013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76624A1-BBF8-4E7B-B029-E6C5B15C4D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9861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BC2412-6A96-4323-A33A-B6485C3CA935}" type="datetimeFigureOut">
              <a:rPr lang="en-US">
                <a:solidFill>
                  <a:srgbClr val="FFFFFF"/>
                </a:solidFill>
              </a:rPr>
              <a:pPr/>
              <a:t>3/11/2013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B56B93A-AE99-412D-ABCB-7DC3F59E47E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1244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CB32ED2-F295-4FEA-BF2A-1B661133CEAF}" type="datetimeFigureOut">
              <a:rPr lang="en-US">
                <a:solidFill>
                  <a:srgbClr val="FFFFFF"/>
                </a:solidFill>
              </a:rPr>
              <a:pPr/>
              <a:t>3/11/2013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9900039-5279-41F6-A5D9-7F28663B9FC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92973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86FAF93E-D4CE-442C-B6EC-64E7FCEF5A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67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E7EE4B2-992F-4451-8750-2A99E96044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8691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0C1F93F4-4717-42BE-9A20-CE9F97EDA4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957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35075" y="1584325"/>
            <a:ext cx="3698875" cy="4956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86350" y="1584325"/>
            <a:ext cx="3700463" cy="4956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003A26F0-A417-404E-85F5-2FAA67633E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420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583A4ED8-B976-48FB-B4EA-59892E253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3095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0C059AC0-7B66-45FD-B9E0-219592D4E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255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B702436E-FB9B-4568-BC47-1806BD4EA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287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D0986F2-9FE2-4EC0-B30B-BB36E3EFB1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030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73145667-4669-4C76-8BA8-606C3AC095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691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B706F5A-90CE-4D62-B997-B9E25462A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5777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2600" y="138113"/>
            <a:ext cx="1955800" cy="6402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2025" y="138113"/>
            <a:ext cx="5718175" cy="6402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538E5C6-D695-4C72-84A3-C4FAE026A9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659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86FAF93E-D4CE-442C-B6EC-64E7FCEF5A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2816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E7EE4B2-992F-4451-8750-2A99E96044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3852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0C1F93F4-4717-42BE-9A20-CE9F97EDA4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150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35075" y="1584325"/>
            <a:ext cx="3698875" cy="4956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86350" y="1584325"/>
            <a:ext cx="3700463" cy="4956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003A26F0-A417-404E-85F5-2FAA67633E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755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583A4ED8-B976-48FB-B4EA-59892E253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747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0C059AC0-7B66-45FD-B9E0-219592D4E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7563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B702436E-FB9B-4568-BC47-1806BD4EA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010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D0986F2-9FE2-4EC0-B30B-BB36E3EFB1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933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73145667-4669-4C76-8BA8-606C3AC095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4657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B706F5A-90CE-4D62-B997-B9E25462A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761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2600" y="138113"/>
            <a:ext cx="1955800" cy="6402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2025" y="138113"/>
            <a:ext cx="5718175" cy="6402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538E5C6-D695-4C72-84A3-C4FAE026A9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76992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3734" name="Picture 6" descr="foodpyramid_cover"/>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73730"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73731" name="Rectangle 3"/>
          <p:cNvSpPr>
            <a:spLocks noGrp="1" noChangeArrowheads="1"/>
          </p:cNvSpPr>
          <p:nvPr>
            <p:ph type="subTitle" idx="1"/>
          </p:nvPr>
        </p:nvSpPr>
        <p:spPr>
          <a:xfrm>
            <a:off x="1371600" y="3733800"/>
            <a:ext cx="6400800" cy="914400"/>
          </a:xfrm>
        </p:spPr>
        <p:txBody>
          <a:bodyPr/>
          <a:lstStyle>
            <a:lvl1pPr marL="0" indent="0" algn="ctr">
              <a:buFont typeface="Wingdings" pitchFamily="2" charset="2"/>
              <a:buNone/>
              <a:defRPr i="1"/>
            </a:lvl1pPr>
          </a:lstStyle>
          <a:p>
            <a:r>
              <a:rPr lang="en-US" smtClean="0"/>
              <a:t>Click to edit Master subtitle style</a:t>
            </a:r>
            <a:endParaRPr lang="en-US"/>
          </a:p>
        </p:txBody>
      </p:sp>
    </p:spTree>
    <p:extLst>
      <p:ext uri="{BB962C8B-B14F-4D97-AF65-F5344CB8AC3E}">
        <p14:creationId xmlns:p14="http://schemas.microsoft.com/office/powerpoint/2010/main" val="1378221973"/>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9333883"/>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9520649"/>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752600"/>
            <a:ext cx="2971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2971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9546801"/>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7037619"/>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3789"/>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133007"/>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8565052"/>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327708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0781089"/>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0" y="914400"/>
            <a:ext cx="1524000" cy="47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914400"/>
            <a:ext cx="441960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846597"/>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0"/>
            <a:ext cx="6096000" cy="762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524000" y="1752600"/>
            <a:ext cx="6096000" cy="3886200"/>
          </a:xfrm>
        </p:spPr>
        <p:txBody>
          <a:bodyPr/>
          <a:lstStyle/>
          <a:p>
            <a:r>
              <a:rPr lang="en-US" smtClean="0"/>
              <a:t>Click icon to add SmartArt graphic</a:t>
            </a:r>
            <a:endParaRPr lang="en-US"/>
          </a:p>
        </p:txBody>
      </p:sp>
    </p:spTree>
    <p:extLst>
      <p:ext uri="{BB962C8B-B14F-4D97-AF65-F5344CB8AC3E}">
        <p14:creationId xmlns:p14="http://schemas.microsoft.com/office/powerpoint/2010/main" val="2994917897"/>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466" name="Rectangle 2"/>
          <p:cNvSpPr>
            <a:spLocks noGrp="1" noRot="1" noChangeArrowheads="1"/>
          </p:cNvSpPr>
          <p:nvPr>
            <p:ph type="ctrTitle"/>
          </p:nvPr>
        </p:nvSpPr>
        <p:spPr>
          <a:xfrm>
            <a:off x="685800" y="1981200"/>
            <a:ext cx="7772400" cy="1600200"/>
          </a:xfrm>
        </p:spPr>
        <p:txBody>
          <a:bodyPr/>
          <a:lstStyle>
            <a:lvl1pPr>
              <a:defRPr/>
            </a:lvl1pPr>
          </a:lstStyle>
          <a:p>
            <a:pPr lvl="0"/>
            <a:r>
              <a:rPr lang="en-US" noProof="0" smtClean="0"/>
              <a:t>Click to edit Master title style</a:t>
            </a:r>
          </a:p>
        </p:txBody>
      </p:sp>
      <p:sp>
        <p:nvSpPr>
          <p:cNvPr id="62467" name="Rectangle 3"/>
          <p:cNvSpPr>
            <a:spLocks noGrp="1" noRot="1" noChangeArrowheads="1"/>
          </p:cNvSpPr>
          <p:nvPr>
            <p:ph type="subTitle" idx="1"/>
          </p:nvPr>
        </p:nvSpPr>
        <p:spPr>
          <a:xfrm>
            <a:off x="1371600" y="3886200"/>
            <a:ext cx="6400800" cy="1752600"/>
          </a:xfrm>
        </p:spPr>
        <p:txBody>
          <a:bodyPr/>
          <a:lstStyle>
            <a:lvl1pPr marL="0" indent="0" algn="ctr">
              <a:buFont typeface="Arial Black" pitchFamily="34" charset="0"/>
              <a:buNone/>
              <a:defRPr/>
            </a:lvl1pPr>
          </a:lstStyle>
          <a:p>
            <a:pPr lvl="0"/>
            <a:r>
              <a:rPr lang="en-US" noProof="0" smtClean="0"/>
              <a:t>Click to edit Master subtitle style</a:t>
            </a:r>
          </a:p>
        </p:txBody>
      </p:sp>
      <p:sp>
        <p:nvSpPr>
          <p:cNvPr id="62468" name="Rectangle 4"/>
          <p:cNvSpPr>
            <a:spLocks noGrp="1" noChangeArrowheads="1"/>
          </p:cNvSpPr>
          <p:nvPr>
            <p:ph type="dt" sz="quarter" idx="2"/>
          </p:nvPr>
        </p:nvSpPr>
        <p:spPr/>
        <p:txBody>
          <a:bodyPr/>
          <a:lstStyle>
            <a:lvl1pPr>
              <a:defRPr/>
            </a:lvl1pPr>
          </a:lstStyle>
          <a:p>
            <a:fld id="{1BF09FED-E068-4464-9EE8-414E414C689D}" type="datetimeFigureOut">
              <a:rPr lang="en-US">
                <a:solidFill>
                  <a:srgbClr val="FFFFFF"/>
                </a:solidFill>
              </a:rPr>
              <a:pPr/>
              <a:t>3/11/2013</a:t>
            </a:fld>
            <a:endParaRPr lang="en-US">
              <a:solidFill>
                <a:srgbClr val="FFFFFF"/>
              </a:solidFill>
            </a:endParaRPr>
          </a:p>
        </p:txBody>
      </p:sp>
      <p:sp>
        <p:nvSpPr>
          <p:cNvPr id="6246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62470" name="Rectangle 6"/>
          <p:cNvSpPr>
            <a:spLocks noGrp="1" noChangeArrowheads="1"/>
          </p:cNvSpPr>
          <p:nvPr>
            <p:ph type="sldNum" sz="quarter" idx="4"/>
          </p:nvPr>
        </p:nvSpPr>
        <p:spPr/>
        <p:txBody>
          <a:bodyPr/>
          <a:lstStyle>
            <a:lvl1pPr>
              <a:defRPr/>
            </a:lvl1pPr>
          </a:lstStyle>
          <a:p>
            <a:fld id="{7BD06AF4-AC46-4AA5-A386-A458A236A26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44200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3CF0A5F-2A2E-4350-93AD-BC64BE28F607}" type="datetimeFigureOut">
              <a:rPr lang="en-US">
                <a:solidFill>
                  <a:srgbClr val="FFFFFF"/>
                </a:solidFill>
              </a:rPr>
              <a:pPr/>
              <a:t>3/11/2013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D4BBE00-1C84-4D05-8154-3A93E98A685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50965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3C25148-A168-4D8F-98F5-8969E0AE29BA}" type="datetimeFigureOut">
              <a:rPr lang="en-US">
                <a:solidFill>
                  <a:srgbClr val="FFFFFF"/>
                </a:solidFill>
              </a:rPr>
              <a:pPr/>
              <a:t>3/11/2013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2DEDE45-3D8C-4084-B7B1-E3BE4074C4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221298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71F94CB0-A5C3-4B3F-B748-494F27EC247B}" type="datetimeFigureOut">
              <a:rPr lang="en-US">
                <a:solidFill>
                  <a:srgbClr val="FFFFFF"/>
                </a:solidFill>
              </a:rPr>
              <a:pPr/>
              <a:t>3/11/2013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EFC361A-E123-401B-B451-9CD45DA173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9348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D2A579F-C5B6-429B-A59E-6500D6483E36}" type="datetimeFigureOut">
              <a:rPr lang="en-US">
                <a:solidFill>
                  <a:srgbClr val="FFFFFF"/>
                </a:solidFill>
              </a:rPr>
              <a:pPr/>
              <a:t>3/11/2013</a:t>
            </a:fld>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EB6B506-79D5-4933-84CB-B3AA5E4F00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0174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51EA951-64A6-430A-9F2D-556525CE7CBC}" type="datetimeFigureOut">
              <a:rPr lang="en-US">
                <a:solidFill>
                  <a:srgbClr val="FFFFFF"/>
                </a:solidFill>
              </a:rPr>
              <a:pPr/>
              <a:t>3/11/2013</a:t>
            </a:fld>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8284E82-E0EF-4FA4-BA11-57D0E17E04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37677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7262DFE-72E7-4CF3-BCEB-B7DC5E2EB613}" type="datetimeFigureOut">
              <a:rPr lang="en-US">
                <a:solidFill>
                  <a:srgbClr val="FFFFFF"/>
                </a:solidFill>
              </a:rPr>
              <a:pPr/>
              <a:t>3/11/2013</a:t>
            </a:fld>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9043F93-3A96-44BF-9C85-9C405239D58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2760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0623E5C-6CDA-44F3-95BF-399E3222DEDD}" type="datetimeFigureOut">
              <a:rPr lang="en-US">
                <a:solidFill>
                  <a:srgbClr val="FFFFFF"/>
                </a:solidFill>
              </a:rPr>
              <a:pPr/>
              <a:t>3/11/2013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7CB0C60-DC5F-458F-A786-4514378BFA1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372961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9337DAD-C9F7-46FB-BB79-98A7A2683D5F}" type="datetimeFigureOut">
              <a:rPr lang="en-US">
                <a:solidFill>
                  <a:srgbClr val="FFFFFF"/>
                </a:solidFill>
              </a:rPr>
              <a:pPr/>
              <a:t>3/11/2013</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76624A1-BBF8-4E7B-B029-E6C5B15C4D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959115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BC2412-6A96-4323-A33A-B6485C3CA935}" type="datetimeFigureOut">
              <a:rPr lang="en-US">
                <a:solidFill>
                  <a:srgbClr val="FFFFFF"/>
                </a:solidFill>
              </a:rPr>
              <a:pPr/>
              <a:t>3/11/2013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B56B93A-AE99-412D-ABCB-7DC3F59E47E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59829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CB32ED2-F295-4FEA-BF2A-1B661133CEAF}" type="datetimeFigureOut">
              <a:rPr lang="en-US">
                <a:solidFill>
                  <a:srgbClr val="FFFFFF"/>
                </a:solidFill>
              </a:rPr>
              <a:pPr/>
              <a:t>3/11/2013</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9900039-5279-41F6-A5D9-7F28663B9FC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60553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a:noFill/>
          </a:ln>
          <a:effectLst>
            <a:outerShdw blurRad="50800" dist="44450" dir="16200000" algn="ctr"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5" name="Freeform 4"/>
          <p:cNvSpPr>
            <a:spLocks/>
          </p:cNvSpPr>
          <p:nvPr/>
        </p:nvSpPr>
        <p:spPr bwMode="auto">
          <a:xfrm>
            <a:off x="6105525" y="0"/>
            <a:ext cx="3038475" cy="6858000"/>
          </a:xfrm>
          <a:custGeom>
            <a:avLst/>
            <a:gdLst>
              <a:gd name="T0" fmla="*/ 3038475 w 1914"/>
              <a:gd name="T1" fmla="*/ 14258 h 4329"/>
              <a:gd name="T2" fmla="*/ 3038475 w 1914"/>
              <a:gd name="T3" fmla="*/ 6858000 h 4329"/>
              <a:gd name="T4" fmla="*/ 323850 w 1914"/>
              <a:gd name="T5" fmla="*/ 6854832 h 4329"/>
              <a:gd name="T6" fmla="*/ 0 w 1914"/>
              <a:gd name="T7" fmla="*/ 0 h 4329"/>
              <a:gd name="T8" fmla="*/ 3038475 w 1914"/>
              <a:gd name="T9" fmla="*/ 14258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1608" y="1590"/>
                  <a:pt x="0" y="0"/>
                </a:cubicBezTo>
                <a:lnTo>
                  <a:pt x="1914" y="9"/>
                </a:lnTo>
                <a:close/>
              </a:path>
            </a:pathLst>
          </a:custGeom>
          <a:solidFill>
            <a:srgbClr val="595959">
              <a:alpha val="39999"/>
            </a:srgbClr>
          </a:solidFill>
          <a:ln>
            <a:noFill/>
          </a:ln>
          <a:effectLst>
            <a:outerShdw blurRad="50800" dist="50800" dir="10800000" algn="ctr" rotWithShape="0">
              <a:srgbClr val="000000">
                <a:alpha val="45000"/>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fld id="{9BE5874C-EB31-47C6-B409-56C3C3367379}" type="datetimeFigureOut">
              <a:rPr lang="en-US"/>
              <a:pPr/>
              <a:t>3/11/2013</a:t>
            </a:fld>
            <a:endParaRPr lang="en-US"/>
          </a:p>
        </p:txBody>
      </p:sp>
      <p:sp>
        <p:nvSpPr>
          <p:cNvPr id="7" name="Footer Placeholder 18"/>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26"/>
          <p:cNvSpPr>
            <a:spLocks noGrp="1"/>
          </p:cNvSpPr>
          <p:nvPr>
            <p:ph type="sldNum" sz="quarter" idx="12"/>
          </p:nvPr>
        </p:nvSpPr>
        <p:spPr/>
        <p:txBody>
          <a:bodyPr/>
          <a:lstStyle>
            <a:lvl1pPr>
              <a:defRPr/>
            </a:lvl1pPr>
          </a:lstStyle>
          <a:p>
            <a:fld id="{A019E2E8-4298-4537-8669-D5EC7430447D}" type="slidenum">
              <a:rPr lang="en-US"/>
              <a:pPr/>
              <a:t>‹#›</a:t>
            </a:fld>
            <a:endParaRPr lang="en-US"/>
          </a:p>
        </p:txBody>
      </p:sp>
    </p:spTree>
    <p:extLst>
      <p:ext uri="{BB962C8B-B14F-4D97-AF65-F5344CB8AC3E}">
        <p14:creationId xmlns:p14="http://schemas.microsoft.com/office/powerpoint/2010/main" val="4191755972"/>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4CE950EA-B536-4D87-AE76-8DB814123B9B}" type="datetimeFigureOut">
              <a:rPr lang="en-US"/>
              <a:pPr/>
              <a:t>3/11/2013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17"/>
          <p:cNvSpPr>
            <a:spLocks noGrp="1"/>
          </p:cNvSpPr>
          <p:nvPr>
            <p:ph type="sldNum" sz="quarter" idx="12"/>
          </p:nvPr>
        </p:nvSpPr>
        <p:spPr/>
        <p:txBody>
          <a:bodyPr/>
          <a:lstStyle>
            <a:lvl1pPr>
              <a:defRPr/>
            </a:lvl1pPr>
          </a:lstStyle>
          <a:p>
            <a:fld id="{42F05110-CC50-452B-B600-3C6DC2B96A4C}" type="slidenum">
              <a:rPr lang="en-US"/>
              <a:pPr/>
              <a:t>‹#›</a:t>
            </a:fld>
            <a:endParaRPr lang="en-US"/>
          </a:p>
        </p:txBody>
      </p:sp>
    </p:spTree>
    <p:extLst>
      <p:ext uri="{BB962C8B-B14F-4D97-AF65-F5344CB8AC3E}">
        <p14:creationId xmlns:p14="http://schemas.microsoft.com/office/powerpoint/2010/main" val="479463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a:noFill/>
          </a:ln>
          <a:effectLst>
            <a:outerShdw blurRad="50800" dist="44450" dir="16200000" algn="ctr"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5" name="Freeform 4"/>
          <p:cNvSpPr>
            <a:spLocks/>
          </p:cNvSpPr>
          <p:nvPr/>
        </p:nvSpPr>
        <p:spPr bwMode="auto">
          <a:xfrm>
            <a:off x="6105525" y="0"/>
            <a:ext cx="3038475" cy="6858000"/>
          </a:xfrm>
          <a:custGeom>
            <a:avLst/>
            <a:gdLst>
              <a:gd name="T0" fmla="*/ 3038475 w 1914"/>
              <a:gd name="T1" fmla="*/ 14258 h 4329"/>
              <a:gd name="T2" fmla="*/ 3038475 w 1914"/>
              <a:gd name="T3" fmla="*/ 6858000 h 4329"/>
              <a:gd name="T4" fmla="*/ 323850 w 1914"/>
              <a:gd name="T5" fmla="*/ 6854832 h 4329"/>
              <a:gd name="T6" fmla="*/ 0 w 1914"/>
              <a:gd name="T7" fmla="*/ 0 h 4329"/>
              <a:gd name="T8" fmla="*/ 3038475 w 1914"/>
              <a:gd name="T9" fmla="*/ 14258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1608" y="1590"/>
                  <a:pt x="0" y="0"/>
                </a:cubicBezTo>
                <a:lnTo>
                  <a:pt x="1914" y="9"/>
                </a:lnTo>
                <a:close/>
              </a:path>
            </a:pathLst>
          </a:custGeom>
          <a:solidFill>
            <a:srgbClr val="595959">
              <a:alpha val="39999"/>
            </a:srgbClr>
          </a:solidFill>
          <a:ln>
            <a:noFill/>
          </a:ln>
          <a:effectLst>
            <a:outerShdw blurRad="50800" dist="50800" dir="10800000" algn="ctr" rotWithShape="0">
              <a:srgbClr val="000000">
                <a:alpha val="45000"/>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443B13AE-4296-4F83-8CD6-B57D577A430E}" type="datetimeFigureOut">
              <a:rPr lang="en-US"/>
              <a:pPr/>
              <a:t>3/11/2013</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5"/>
          <p:cNvSpPr>
            <a:spLocks noGrp="1"/>
          </p:cNvSpPr>
          <p:nvPr>
            <p:ph type="sldNum" sz="quarter" idx="12"/>
          </p:nvPr>
        </p:nvSpPr>
        <p:spPr/>
        <p:txBody>
          <a:bodyPr/>
          <a:lstStyle>
            <a:lvl1pPr>
              <a:defRPr/>
            </a:lvl1pPr>
          </a:lstStyle>
          <a:p>
            <a:fld id="{998BAA54-E8D1-4596-B652-A99C7D9BC0EF}" type="slidenum">
              <a:rPr lang="en-US"/>
              <a:pPr/>
              <a:t>‹#›</a:t>
            </a:fld>
            <a:endParaRPr lang="en-US"/>
          </a:p>
        </p:txBody>
      </p:sp>
    </p:spTree>
    <p:extLst>
      <p:ext uri="{BB962C8B-B14F-4D97-AF65-F5344CB8AC3E}">
        <p14:creationId xmlns:p14="http://schemas.microsoft.com/office/powerpoint/2010/main" val="247012416"/>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1687E665-2E29-4518-B3E6-39B7DB3BC256}" type="datetimeFigureOut">
              <a:rPr lang="en-US"/>
              <a:pPr/>
              <a:t>3/11/2013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17"/>
          <p:cNvSpPr>
            <a:spLocks noGrp="1"/>
          </p:cNvSpPr>
          <p:nvPr>
            <p:ph type="sldNum" sz="quarter" idx="12"/>
          </p:nvPr>
        </p:nvSpPr>
        <p:spPr/>
        <p:txBody>
          <a:bodyPr/>
          <a:lstStyle>
            <a:lvl1pPr>
              <a:defRPr/>
            </a:lvl1pPr>
          </a:lstStyle>
          <a:p>
            <a:fld id="{320466C4-5083-4EEF-9867-0EEDF97AE4F9}" type="slidenum">
              <a:rPr lang="en-US"/>
              <a:pPr/>
              <a:t>‹#›</a:t>
            </a:fld>
            <a:endParaRPr lang="en-US"/>
          </a:p>
        </p:txBody>
      </p:sp>
    </p:spTree>
    <p:extLst>
      <p:ext uri="{BB962C8B-B14F-4D97-AF65-F5344CB8AC3E}">
        <p14:creationId xmlns:p14="http://schemas.microsoft.com/office/powerpoint/2010/main" val="3802870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DAA8B7B-E691-47C8-857A-B3CFAE71A34A}" type="datetimeFigureOut">
              <a:rPr lang="en-US"/>
              <a:pPr/>
              <a:t>3/11/2013</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lvl1pPr>
              <a:defRPr/>
            </a:lvl1pPr>
          </a:lstStyle>
          <a:p>
            <a:fld id="{2ECBF47B-3CD3-4CB0-9EB2-6C05214A6472}" type="slidenum">
              <a:rPr lang="en-US"/>
              <a:pPr/>
              <a:t>‹#›</a:t>
            </a:fld>
            <a:endParaRPr lang="en-US"/>
          </a:p>
        </p:txBody>
      </p:sp>
    </p:spTree>
    <p:extLst>
      <p:ext uri="{BB962C8B-B14F-4D97-AF65-F5344CB8AC3E}">
        <p14:creationId xmlns:p14="http://schemas.microsoft.com/office/powerpoint/2010/main" val="1805975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fld id="{4D424BF6-C945-4F76-9118-68C238A888A8}" type="datetimeFigureOut">
              <a:rPr lang="en-US"/>
              <a:pPr/>
              <a:t>3/11/2013</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5" name="Slide Number Placeholder 17"/>
          <p:cNvSpPr>
            <a:spLocks noGrp="1"/>
          </p:cNvSpPr>
          <p:nvPr>
            <p:ph type="sldNum" sz="quarter" idx="12"/>
          </p:nvPr>
        </p:nvSpPr>
        <p:spPr/>
        <p:txBody>
          <a:bodyPr/>
          <a:lstStyle>
            <a:lvl1pPr>
              <a:defRPr/>
            </a:lvl1pPr>
          </a:lstStyle>
          <a:p>
            <a:fld id="{6068FAC5-1CF9-4FDA-960D-8BAD4E0E35D9}" type="slidenum">
              <a:rPr lang="en-US"/>
              <a:pPr/>
              <a:t>‹#›</a:t>
            </a:fld>
            <a:endParaRPr lang="en-US"/>
          </a:p>
        </p:txBody>
      </p:sp>
    </p:spTree>
    <p:extLst>
      <p:ext uri="{BB962C8B-B14F-4D97-AF65-F5344CB8AC3E}">
        <p14:creationId xmlns:p14="http://schemas.microsoft.com/office/powerpoint/2010/main" val="676687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E4C80AC3-577A-4924-B97F-4093369DE98E}" type="datetimeFigureOut">
              <a:rPr lang="en-US"/>
              <a:pPr/>
              <a:t>3/11/2013</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4" name="Slide Number Placeholder 17"/>
          <p:cNvSpPr>
            <a:spLocks noGrp="1"/>
          </p:cNvSpPr>
          <p:nvPr>
            <p:ph type="sldNum" sz="quarter" idx="12"/>
          </p:nvPr>
        </p:nvSpPr>
        <p:spPr/>
        <p:txBody>
          <a:bodyPr/>
          <a:lstStyle>
            <a:lvl1pPr>
              <a:defRPr/>
            </a:lvl1pPr>
          </a:lstStyle>
          <a:p>
            <a:fld id="{2C10981A-9CE8-4725-9039-03E54B3AF149}" type="slidenum">
              <a:rPr lang="en-US"/>
              <a:pPr/>
              <a:t>‹#›</a:t>
            </a:fld>
            <a:endParaRPr lang="en-US"/>
          </a:p>
        </p:txBody>
      </p:sp>
    </p:spTree>
    <p:extLst>
      <p:ext uri="{BB962C8B-B14F-4D97-AF65-F5344CB8AC3E}">
        <p14:creationId xmlns:p14="http://schemas.microsoft.com/office/powerpoint/2010/main" val="592567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8162F9B1-BCBC-424E-B2CB-35C85C454D3F}" type="datetimeFigureOut">
              <a:rPr lang="en-US"/>
              <a:pPr/>
              <a:t>3/11/2013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fld id="{F30535C2-DB0C-4784-9F7D-EA47C87BC9E6}" type="slidenum">
              <a:rPr lang="en-US"/>
              <a:pPr/>
              <a:t>‹#›</a:t>
            </a:fld>
            <a:endParaRPr lang="en-US"/>
          </a:p>
        </p:txBody>
      </p:sp>
    </p:spTree>
    <p:extLst>
      <p:ext uri="{BB962C8B-B14F-4D97-AF65-F5344CB8AC3E}">
        <p14:creationId xmlns:p14="http://schemas.microsoft.com/office/powerpoint/2010/main" val="30792386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14F3992-D3B4-4AA3-8892-16836FDA74C0}" type="datetimeFigureOut">
              <a:rPr lang="en-US"/>
              <a:pPr/>
              <a:t>3/11/2013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lvl1pPr>
              <a:defRPr/>
            </a:lvl1pPr>
          </a:lstStyle>
          <a:p>
            <a:fld id="{9E6F1027-DBEF-47B1-8F08-1DBEC2219963}" type="slidenum">
              <a:rPr lang="en-US"/>
              <a:pPr/>
              <a:t>‹#›</a:t>
            </a:fld>
            <a:endParaRPr lang="en-US"/>
          </a:p>
        </p:txBody>
      </p:sp>
    </p:spTree>
    <p:extLst>
      <p:ext uri="{BB962C8B-B14F-4D97-AF65-F5344CB8AC3E}">
        <p14:creationId xmlns:p14="http://schemas.microsoft.com/office/powerpoint/2010/main" val="18789029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E4A08839-4215-4BF2-9F34-FFB650A7B32E}" type="datetimeFigureOut">
              <a:rPr lang="en-US"/>
              <a:pPr/>
              <a:t>3/11/2013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17"/>
          <p:cNvSpPr>
            <a:spLocks noGrp="1"/>
          </p:cNvSpPr>
          <p:nvPr>
            <p:ph type="sldNum" sz="quarter" idx="12"/>
          </p:nvPr>
        </p:nvSpPr>
        <p:spPr/>
        <p:txBody>
          <a:bodyPr/>
          <a:lstStyle>
            <a:lvl1pPr>
              <a:defRPr/>
            </a:lvl1pPr>
          </a:lstStyle>
          <a:p>
            <a:fld id="{9C72ADEE-5D1C-447C-B167-B10557395DA4}" type="slidenum">
              <a:rPr lang="en-US"/>
              <a:pPr/>
              <a:t>‹#›</a:t>
            </a:fld>
            <a:endParaRPr lang="en-US"/>
          </a:p>
        </p:txBody>
      </p:sp>
    </p:spTree>
    <p:extLst>
      <p:ext uri="{BB962C8B-B14F-4D97-AF65-F5344CB8AC3E}">
        <p14:creationId xmlns:p14="http://schemas.microsoft.com/office/powerpoint/2010/main" val="8032429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2DFD6DDB-0FEB-4D0A-A86E-A2FA721906C4}" type="datetimeFigureOut">
              <a:rPr lang="en-US"/>
              <a:pPr/>
              <a:t>3/11/2013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17"/>
          <p:cNvSpPr>
            <a:spLocks noGrp="1"/>
          </p:cNvSpPr>
          <p:nvPr>
            <p:ph type="sldNum" sz="quarter" idx="12"/>
          </p:nvPr>
        </p:nvSpPr>
        <p:spPr/>
        <p:txBody>
          <a:bodyPr/>
          <a:lstStyle>
            <a:lvl1pPr>
              <a:defRPr/>
            </a:lvl1pPr>
          </a:lstStyle>
          <a:p>
            <a:fld id="{B99115F6-2988-4B93-B578-3F21EC6F2165}" type="slidenum">
              <a:rPr lang="en-US"/>
              <a:pPr/>
              <a:t>‹#›</a:t>
            </a:fld>
            <a:endParaRPr lang="en-US"/>
          </a:p>
        </p:txBody>
      </p:sp>
    </p:spTree>
    <p:extLst>
      <p:ext uri="{BB962C8B-B14F-4D97-AF65-F5344CB8AC3E}">
        <p14:creationId xmlns:p14="http://schemas.microsoft.com/office/powerpoint/2010/main" val="1802580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6.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5.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Line 9"/>
          <p:cNvSpPr>
            <a:spLocks noChangeShapeType="1"/>
          </p:cNvSpPr>
          <p:nvPr/>
        </p:nvSpPr>
        <p:spPr bwMode="auto">
          <a:xfrm>
            <a:off x="0" y="1524000"/>
            <a:ext cx="9144000" cy="0"/>
          </a:xfrm>
          <a:prstGeom prst="line">
            <a:avLst/>
          </a:prstGeom>
          <a:noFill/>
          <a:ln w="57150">
            <a:solidFill>
              <a:srgbClr val="A50021"/>
            </a:solidFill>
            <a:round/>
            <a:headEnd/>
            <a:tailEnd/>
          </a:ln>
          <a:effectLst/>
        </p:spPr>
        <p:txBody>
          <a:bodyPr/>
          <a:lstStyle/>
          <a:p>
            <a:pPr>
              <a:defRPr/>
            </a:pPr>
            <a:endParaRPr lang="en-US" dirty="0">
              <a:latin typeface="Times" pitchFamily="-112" charset="0"/>
              <a:ea typeface="+mn-ea"/>
              <a:cs typeface="+mn-cs"/>
            </a:endParaRPr>
          </a:p>
        </p:txBody>
      </p:sp>
      <p:pic>
        <p:nvPicPr>
          <p:cNvPr id="1029" name="Picture 16"/>
          <p:cNvPicPr>
            <a:picLocks noChangeAspect="1" noChangeArrowheads="1"/>
          </p:cNvPicPr>
          <p:nvPr/>
        </p:nvPicPr>
        <p:blipFill>
          <a:blip r:embed="rId18"/>
          <a:srcRect/>
          <a:stretch>
            <a:fillRect/>
          </a:stretch>
        </p:blipFill>
        <p:spPr bwMode="auto">
          <a:xfrm>
            <a:off x="228600" y="6165850"/>
            <a:ext cx="1828800" cy="425450"/>
          </a:xfrm>
          <a:prstGeom prst="rect">
            <a:avLst/>
          </a:prstGeom>
          <a:noFill/>
          <a:ln w="9525">
            <a:noFill/>
            <a:miter lim="800000"/>
            <a:headEnd/>
            <a:tailEnd/>
          </a:ln>
        </p:spPr>
      </p:pic>
      <p:pic>
        <p:nvPicPr>
          <p:cNvPr id="1030" name="Picture 7" descr="small.Color.png"/>
          <p:cNvPicPr>
            <a:picLocks noChangeAspect="1"/>
          </p:cNvPicPr>
          <p:nvPr userDrawn="1"/>
        </p:nvPicPr>
        <p:blipFill>
          <a:blip r:embed="rId19"/>
          <a:srcRect/>
          <a:stretch>
            <a:fillRect/>
          </a:stretch>
        </p:blipFill>
        <p:spPr bwMode="auto">
          <a:xfrm>
            <a:off x="8458200" y="6049963"/>
            <a:ext cx="457200" cy="6556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dt="0"/>
  <p:txStyles>
    <p:titleStyle>
      <a:lvl1pPr algn="ctr"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000">
          <a:solidFill>
            <a:schemeClr val="tx2"/>
          </a:solidFill>
          <a:latin typeface="Times" pitchFamily="-112" charset="0"/>
        </a:defRPr>
      </a:lvl6pPr>
      <a:lvl7pPr marL="914400" algn="ctr" rtl="0" fontAlgn="base">
        <a:spcBef>
          <a:spcPct val="0"/>
        </a:spcBef>
        <a:spcAft>
          <a:spcPct val="0"/>
        </a:spcAft>
        <a:defRPr sz="4000">
          <a:solidFill>
            <a:schemeClr val="tx2"/>
          </a:solidFill>
          <a:latin typeface="Times" pitchFamily="-112" charset="0"/>
        </a:defRPr>
      </a:lvl7pPr>
      <a:lvl8pPr marL="1371600" algn="ctr" rtl="0" fontAlgn="base">
        <a:spcBef>
          <a:spcPct val="0"/>
        </a:spcBef>
        <a:spcAft>
          <a:spcPct val="0"/>
        </a:spcAft>
        <a:defRPr sz="4000">
          <a:solidFill>
            <a:schemeClr val="tx2"/>
          </a:solidFill>
          <a:latin typeface="Times" pitchFamily="-112" charset="0"/>
        </a:defRPr>
      </a:lvl8pPr>
      <a:lvl9pPr marL="1828800" algn="ctr" rtl="0" fontAlgn="base">
        <a:spcBef>
          <a:spcPct val="0"/>
        </a:spcBef>
        <a:spcAft>
          <a:spcPct val="0"/>
        </a:spcAft>
        <a:defRPr sz="40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Text Box 8"/>
          <p:cNvSpPr txBox="1">
            <a:spLocks noChangeArrowheads="1"/>
          </p:cNvSpPr>
          <p:nvPr/>
        </p:nvSpPr>
        <p:spPr bwMode="auto">
          <a:xfrm>
            <a:off x="6324600" y="6172200"/>
            <a:ext cx="2057400" cy="4572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1200" b="1">
                <a:solidFill>
                  <a:srgbClr val="731611"/>
                </a:solidFill>
                <a:latin typeface="Arial" pitchFamily="-105" charset="0"/>
                <a:ea typeface="ＭＳ Ｐゴシック" pitchFamily="-105" charset="-128"/>
                <a:cs typeface="ＭＳ Ｐゴシック" pitchFamily="-105" charset="-128"/>
              </a:rPr>
              <a:t>Stanford Prevention Research Center</a:t>
            </a:r>
          </a:p>
        </p:txBody>
      </p:sp>
      <p:sp>
        <p:nvSpPr>
          <p:cNvPr id="1033" name="Line 9"/>
          <p:cNvSpPr>
            <a:spLocks noChangeShapeType="1"/>
          </p:cNvSpPr>
          <p:nvPr/>
        </p:nvSpPr>
        <p:spPr bwMode="auto">
          <a:xfrm>
            <a:off x="0" y="1524000"/>
            <a:ext cx="9144000" cy="0"/>
          </a:xfrm>
          <a:prstGeom prst="line">
            <a:avLst/>
          </a:prstGeom>
          <a:noFill/>
          <a:ln w="57150">
            <a:solidFill>
              <a:srgbClr val="A50021"/>
            </a:solidFill>
            <a:round/>
            <a:headEnd/>
            <a:tailEnd/>
          </a:ln>
          <a:effectLst/>
        </p:spPr>
        <p:txBody>
          <a:bodyPr>
            <a:prstTxWarp prst="textNoShape">
              <a:avLst/>
            </a:prstTxWarp>
          </a:bodyPr>
          <a:lstStyle/>
          <a:p>
            <a:pPr>
              <a:defRPr/>
            </a:pPr>
            <a:endParaRPr lang="en-US">
              <a:latin typeface="Times" pitchFamily="-105" charset="0"/>
              <a:ea typeface="ＭＳ Ｐゴシック" pitchFamily="-105" charset="-128"/>
              <a:cs typeface="ＭＳ Ｐゴシック" pitchFamily="-105" charset="-128"/>
            </a:endParaRPr>
          </a:p>
        </p:txBody>
      </p:sp>
      <p:pic>
        <p:nvPicPr>
          <p:cNvPr id="18438" name="Picture 17" descr="C:\Documents and Settings\hhaladjian\My Documents\graphics\stanford logos\3_medic.epsFull7.0.gif"/>
          <p:cNvPicPr>
            <a:picLocks noChangeAspect="1" noChangeArrowheads="1"/>
          </p:cNvPicPr>
          <p:nvPr userDrawn="1"/>
        </p:nvPicPr>
        <p:blipFill>
          <a:blip r:embed="rId13">
            <a:lum contrast="-12000"/>
          </a:blip>
          <a:srcRect/>
          <a:stretch>
            <a:fillRect/>
          </a:stretch>
        </p:blipFill>
        <p:spPr bwMode="auto">
          <a:xfrm>
            <a:off x="381000" y="6248400"/>
            <a:ext cx="1447800" cy="423863"/>
          </a:xfrm>
          <a:prstGeom prst="rect">
            <a:avLst/>
          </a:prstGeom>
          <a:noFill/>
          <a:ln w="9525">
            <a:noFill/>
            <a:miter lim="800000"/>
            <a:headEnd/>
            <a:tailEnd/>
          </a:ln>
        </p:spPr>
      </p:pic>
      <p:pic>
        <p:nvPicPr>
          <p:cNvPr id="18439" name="Picture 18" descr="C:\Documents and Settings\hhaladjian\My Documents\graphics\stanford logos\SU_Seal_Card_pos_1.gif"/>
          <p:cNvPicPr>
            <a:picLocks noChangeAspect="1" noChangeArrowheads="1"/>
          </p:cNvPicPr>
          <p:nvPr userDrawn="1"/>
        </p:nvPicPr>
        <p:blipFill>
          <a:blip r:embed="rId14"/>
          <a:srcRect/>
          <a:stretch>
            <a:fillRect/>
          </a:stretch>
        </p:blipFill>
        <p:spPr bwMode="auto">
          <a:xfrm>
            <a:off x="8382000" y="6096000"/>
            <a:ext cx="533400" cy="533400"/>
          </a:xfrm>
          <a:prstGeom prst="rect">
            <a:avLst/>
          </a:prstGeom>
          <a:noFill/>
          <a:ln w="9525">
            <a:noFill/>
            <a:miter lim="800000"/>
            <a:headEnd/>
            <a:tailEnd/>
          </a:ln>
        </p:spPr>
      </p:pic>
      <p:sp>
        <p:nvSpPr>
          <p:cNvPr id="8" name="TextBox 7"/>
          <p:cNvSpPr txBox="1"/>
          <p:nvPr userDrawn="1"/>
        </p:nvSpPr>
        <p:spPr>
          <a:xfrm>
            <a:off x="3740150" y="6477000"/>
            <a:ext cx="1709738" cy="246063"/>
          </a:xfrm>
          <a:prstGeom prst="rect">
            <a:avLst/>
          </a:prstGeom>
          <a:noFill/>
        </p:spPr>
        <p:txBody>
          <a:bodyPr wrap="none">
            <a:spAutoFit/>
          </a:bodyPr>
          <a:lstStyle/>
          <a:p>
            <a:pPr>
              <a:defRPr/>
            </a:pPr>
            <a:r>
              <a:rPr lang="en-US" sz="1000" dirty="0">
                <a:latin typeface="Arial"/>
                <a:ea typeface="ＭＳ Ｐゴシック" pitchFamily="-105" charset="-128"/>
                <a:cs typeface="Arial"/>
              </a:rPr>
              <a:t>©Stanford University, 2010</a:t>
            </a: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dt="0"/>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Times" pitchFamily="-105" charset="0"/>
        </a:defRPr>
      </a:lvl6pPr>
      <a:lvl7pPr marL="914400" algn="ctr" rtl="0" fontAlgn="base">
        <a:spcBef>
          <a:spcPct val="0"/>
        </a:spcBef>
        <a:spcAft>
          <a:spcPct val="0"/>
        </a:spcAft>
        <a:defRPr sz="4000">
          <a:solidFill>
            <a:schemeClr val="tx2"/>
          </a:solidFill>
          <a:latin typeface="Times" pitchFamily="-105" charset="0"/>
        </a:defRPr>
      </a:lvl7pPr>
      <a:lvl8pPr marL="1371600" algn="ctr" rtl="0" fontAlgn="base">
        <a:spcBef>
          <a:spcPct val="0"/>
        </a:spcBef>
        <a:spcAft>
          <a:spcPct val="0"/>
        </a:spcAft>
        <a:defRPr sz="4000">
          <a:solidFill>
            <a:schemeClr val="tx2"/>
          </a:solidFill>
          <a:latin typeface="Times" pitchFamily="-105" charset="0"/>
        </a:defRPr>
      </a:lvl8pPr>
      <a:lvl9pPr marL="1828800" algn="ctr" rtl="0" fontAlgn="base">
        <a:spcBef>
          <a:spcPct val="0"/>
        </a:spcBef>
        <a:spcAft>
          <a:spcPct val="0"/>
        </a:spcAft>
        <a:defRPr sz="4000">
          <a:solidFill>
            <a:schemeClr val="tx2"/>
          </a:solidFill>
          <a:latin typeface="Times"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4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4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lgn="l" eaLnBrk="1" hangingPunct="1"/>
            <a:fld id="{F12DB300-882D-4B6E-BA72-909B7AD84B85}" type="datetimeFigureOut">
              <a:rPr lang="en-US" smtClean="0">
                <a:solidFill>
                  <a:srgbClr val="FFFFFF"/>
                </a:solidFill>
                <a:latin typeface="Arial" charset="0"/>
                <a:ea typeface="+mn-ea"/>
                <a:cs typeface="Arial" charset="0"/>
              </a:rPr>
              <a:pPr algn="l" eaLnBrk="1" hangingPunct="1"/>
              <a:t>3/11/2013</a:t>
            </a:fld>
            <a:endParaRPr lang="en-US" smtClean="0">
              <a:solidFill>
                <a:srgbClr val="FFFFFF"/>
              </a:solidFill>
              <a:latin typeface="Arial" charset="0"/>
              <a:ea typeface="+mn-ea"/>
              <a:cs typeface="Arial" charset="0"/>
            </a:endParaRPr>
          </a:p>
        </p:txBody>
      </p:sp>
      <p:sp>
        <p:nvSpPr>
          <p:cNvPr id="614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endParaRPr lang="en-US" smtClean="0">
              <a:solidFill>
                <a:srgbClr val="FFFFFF"/>
              </a:solidFill>
              <a:latin typeface="Arial" charset="0"/>
              <a:ea typeface="+mn-ea"/>
              <a:cs typeface="Arial" charset="0"/>
            </a:endParaRPr>
          </a:p>
        </p:txBody>
      </p:sp>
      <p:sp>
        <p:nvSpPr>
          <p:cNvPr id="6144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fld id="{965172C6-2C2A-47DD-9B5C-BE9BA9C4C352}" type="slidenum">
              <a:rPr lang="en-US" smtClean="0">
                <a:solidFill>
                  <a:srgbClr val="FFFFFF"/>
                </a:solidFill>
                <a:latin typeface="Arial" charset="0"/>
                <a:ea typeface="+mn-ea"/>
                <a:cs typeface="Arial" charset="0"/>
              </a:rPr>
              <a:pPr eaLnBrk="1" hangingPunct="1"/>
              <a:t>‹#›</a:t>
            </a:fld>
            <a:endParaRPr lang="en-US" smtClean="0">
              <a:solidFill>
                <a:srgbClr val="FFFFFF"/>
              </a:solidFill>
              <a:latin typeface="Arial" charset="0"/>
              <a:ea typeface="+mn-ea"/>
              <a:cs typeface="Arial" charset="0"/>
            </a:endParaRPr>
          </a:p>
        </p:txBody>
      </p:sp>
    </p:spTree>
    <p:extLst>
      <p:ext uri="{BB962C8B-B14F-4D97-AF65-F5344CB8AC3E}">
        <p14:creationId xmlns:p14="http://schemas.microsoft.com/office/powerpoint/2010/main" val="3942503817"/>
      </p:ext>
    </p:extLst>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hlink"/>
        </a:buClr>
        <a:buFont typeface="Arial Black"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Font typeface="Arial Black" pitchFamily="34" charset="0"/>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4386" name="Picture 63" descr="C:\Documents and Settings\Rami\Desktop\Ramis Work\PresPro\Templates_07_July_2004\Biotech\JPGS\PPP_SBIOT_TLE_DNA_Structur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solidFill>
            <a:srgbClr val="336699"/>
          </a:solidFill>
          <a:ln w="9525">
            <a:solidFill>
              <a:srgbClr val="339966"/>
            </a:solidFill>
            <a:miter lim="800000"/>
            <a:headEnd/>
            <a:tailEnd/>
          </a:ln>
        </p:spPr>
      </p:pic>
      <p:sp>
        <p:nvSpPr>
          <p:cNvPr id="144387" name="Rectangle 2"/>
          <p:cNvSpPr>
            <a:spLocks noGrp="1" noChangeArrowheads="1"/>
          </p:cNvSpPr>
          <p:nvPr>
            <p:ph type="title"/>
          </p:nvPr>
        </p:nvSpPr>
        <p:spPr bwMode="auto">
          <a:xfrm>
            <a:off x="962025" y="138113"/>
            <a:ext cx="782637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zh-TW" smtClean="0"/>
              <a:t>Click to edit Master title style</a:t>
            </a:r>
          </a:p>
        </p:txBody>
      </p:sp>
      <p:sp>
        <p:nvSpPr>
          <p:cNvPr id="144388" name="Rectangle 3"/>
          <p:cNvSpPr>
            <a:spLocks noGrp="1" noChangeArrowheads="1"/>
          </p:cNvSpPr>
          <p:nvPr>
            <p:ph type="body" idx="1"/>
          </p:nvPr>
        </p:nvSpPr>
        <p:spPr bwMode="auto">
          <a:xfrm>
            <a:off x="1235075" y="1584325"/>
            <a:ext cx="7551738"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9" name="Rectangle 4"/>
          <p:cNvSpPr>
            <a:spLocks noGrp="1" noChangeArrowheads="1"/>
          </p:cNvSpPr>
          <p:nvPr>
            <p:ph type="dt" sz="half" idx="2"/>
          </p:nvPr>
        </p:nvSpPr>
        <p:spPr bwMode="auto">
          <a:xfrm>
            <a:off x="0" y="6707188"/>
            <a:ext cx="19050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defTabSz="915001">
              <a:defRPr sz="1100" smtClean="0">
                <a:ea typeface="+mn-ea"/>
              </a:defRPr>
            </a:lvl1pPr>
          </a:lstStyle>
          <a:p>
            <a:pPr algn="l" eaLnBrk="1" hangingPunct="1">
              <a:defRPr/>
            </a:pPr>
            <a:endParaRPr lang="en-US">
              <a:solidFill>
                <a:srgbClr val="000000"/>
              </a:solidFill>
              <a:latin typeface="Arial" charset="0"/>
              <a:cs typeface="+mn-cs"/>
            </a:endParaRPr>
          </a:p>
        </p:txBody>
      </p:sp>
      <p:sp>
        <p:nvSpPr>
          <p:cNvPr id="10" name="Rectangle 5"/>
          <p:cNvSpPr>
            <a:spLocks noGrp="1" noChangeArrowheads="1"/>
          </p:cNvSpPr>
          <p:nvPr>
            <p:ph type="ftr" sz="quarter" idx="3"/>
          </p:nvPr>
        </p:nvSpPr>
        <p:spPr bwMode="auto">
          <a:xfrm>
            <a:off x="3124200" y="6692900"/>
            <a:ext cx="28956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algn="ctr" defTabSz="915001">
              <a:defRPr sz="1100" smtClean="0">
                <a:solidFill>
                  <a:schemeClr val="tx1"/>
                </a:solidFill>
                <a:ea typeface="+mn-ea"/>
              </a:defRPr>
            </a:lvl1pPr>
          </a:lstStyle>
          <a:p>
            <a:pPr eaLnBrk="1" hangingPunct="1">
              <a:defRPr/>
            </a:pPr>
            <a:endParaRPr lang="en-US">
              <a:solidFill>
                <a:srgbClr val="000000"/>
              </a:solidFill>
              <a:latin typeface="Arial" charset="0"/>
              <a:cs typeface="+mn-cs"/>
            </a:endParaRPr>
          </a:p>
        </p:txBody>
      </p:sp>
      <p:sp>
        <p:nvSpPr>
          <p:cNvPr id="11" name="Rectangle 6"/>
          <p:cNvSpPr>
            <a:spLocks noGrp="1" noChangeArrowheads="1"/>
          </p:cNvSpPr>
          <p:nvPr>
            <p:ph type="sldNum" sz="quarter" idx="4"/>
          </p:nvPr>
        </p:nvSpPr>
        <p:spPr bwMode="auto">
          <a:xfrm>
            <a:off x="7239000" y="6692900"/>
            <a:ext cx="19050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algn="r" defTabSz="915001">
              <a:defRPr sz="1100" smtClean="0">
                <a:solidFill>
                  <a:schemeClr val="tx1"/>
                </a:solidFill>
                <a:ea typeface="+mn-ea"/>
              </a:defRPr>
            </a:lvl1pPr>
          </a:lstStyle>
          <a:p>
            <a:pPr eaLnBrk="1" hangingPunct="1">
              <a:defRPr/>
            </a:pPr>
            <a:fld id="{9F4E7BC8-9B34-4AEB-A035-A929286E109D}" type="slidenum">
              <a:rPr lang="en-US">
                <a:solidFill>
                  <a:srgbClr val="000000"/>
                </a:solidFill>
                <a:latin typeface="Arial" charset="0"/>
                <a:cs typeface="+mn-cs"/>
              </a:rPr>
              <a:pPr eaLnBrk="1" hangingPunct="1">
                <a:defRPr/>
              </a:pPr>
              <a:t>‹#›</a:t>
            </a:fld>
            <a:endParaRPr lang="en-US">
              <a:solidFill>
                <a:srgbClr val="000000"/>
              </a:solidFill>
              <a:latin typeface="Arial" charset="0"/>
              <a:cs typeface="+mn-cs"/>
            </a:endParaRPr>
          </a:p>
        </p:txBody>
      </p:sp>
    </p:spTree>
    <p:extLst>
      <p:ext uri="{BB962C8B-B14F-4D97-AF65-F5344CB8AC3E}">
        <p14:creationId xmlns:p14="http://schemas.microsoft.com/office/powerpoint/2010/main" val="192140698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rtl="0" eaLnBrk="0" fontAlgn="base" hangingPunct="0">
        <a:spcBef>
          <a:spcPct val="0"/>
        </a:spcBef>
        <a:spcAft>
          <a:spcPct val="0"/>
        </a:spcAft>
        <a:defRPr sz="3400">
          <a:solidFill>
            <a:srgbClr val="FFFFFF"/>
          </a:solidFill>
          <a:latin typeface="+mj-lt"/>
          <a:ea typeface="+mj-ea"/>
          <a:cs typeface="+mj-cs"/>
        </a:defRPr>
      </a:lvl1pPr>
      <a:lvl2pPr algn="l" rtl="0" eaLnBrk="0" fontAlgn="base" hangingPunct="0">
        <a:spcBef>
          <a:spcPct val="0"/>
        </a:spcBef>
        <a:spcAft>
          <a:spcPct val="0"/>
        </a:spcAft>
        <a:defRPr sz="3400">
          <a:solidFill>
            <a:srgbClr val="FFFFFF"/>
          </a:solidFill>
          <a:latin typeface="Arial" charset="0"/>
        </a:defRPr>
      </a:lvl2pPr>
      <a:lvl3pPr algn="l" rtl="0" eaLnBrk="0" fontAlgn="base" hangingPunct="0">
        <a:spcBef>
          <a:spcPct val="0"/>
        </a:spcBef>
        <a:spcAft>
          <a:spcPct val="0"/>
        </a:spcAft>
        <a:defRPr sz="3400">
          <a:solidFill>
            <a:srgbClr val="FFFFFF"/>
          </a:solidFill>
          <a:latin typeface="Arial" charset="0"/>
        </a:defRPr>
      </a:lvl3pPr>
      <a:lvl4pPr algn="l" rtl="0" eaLnBrk="0" fontAlgn="base" hangingPunct="0">
        <a:spcBef>
          <a:spcPct val="0"/>
        </a:spcBef>
        <a:spcAft>
          <a:spcPct val="0"/>
        </a:spcAft>
        <a:defRPr sz="3400">
          <a:solidFill>
            <a:srgbClr val="FFFFFF"/>
          </a:solidFill>
          <a:latin typeface="Arial" charset="0"/>
        </a:defRPr>
      </a:lvl4pPr>
      <a:lvl5pPr algn="l" rtl="0" eaLnBrk="0" fontAlgn="base" hangingPunct="0">
        <a:spcBef>
          <a:spcPct val="0"/>
        </a:spcBef>
        <a:spcAft>
          <a:spcPct val="0"/>
        </a:spcAft>
        <a:defRPr sz="3400">
          <a:solidFill>
            <a:srgbClr val="FFFFFF"/>
          </a:solidFill>
          <a:latin typeface="Arial" charset="0"/>
        </a:defRPr>
      </a:lvl5pPr>
      <a:lvl6pPr marL="457200" algn="l" rtl="0" eaLnBrk="0" fontAlgn="base" hangingPunct="0">
        <a:spcBef>
          <a:spcPct val="0"/>
        </a:spcBef>
        <a:spcAft>
          <a:spcPct val="0"/>
        </a:spcAft>
        <a:defRPr sz="3400">
          <a:solidFill>
            <a:srgbClr val="FFFFFF"/>
          </a:solidFill>
          <a:latin typeface="Arial" charset="0"/>
        </a:defRPr>
      </a:lvl6pPr>
      <a:lvl7pPr marL="914400" algn="l" rtl="0" eaLnBrk="0" fontAlgn="base" hangingPunct="0">
        <a:spcBef>
          <a:spcPct val="0"/>
        </a:spcBef>
        <a:spcAft>
          <a:spcPct val="0"/>
        </a:spcAft>
        <a:defRPr sz="3400">
          <a:solidFill>
            <a:srgbClr val="FFFFFF"/>
          </a:solidFill>
          <a:latin typeface="Arial" charset="0"/>
        </a:defRPr>
      </a:lvl7pPr>
      <a:lvl8pPr marL="1371600" algn="l" rtl="0" eaLnBrk="0" fontAlgn="base" hangingPunct="0">
        <a:spcBef>
          <a:spcPct val="0"/>
        </a:spcBef>
        <a:spcAft>
          <a:spcPct val="0"/>
        </a:spcAft>
        <a:defRPr sz="3400">
          <a:solidFill>
            <a:srgbClr val="FFFFFF"/>
          </a:solidFill>
          <a:latin typeface="Arial" charset="0"/>
        </a:defRPr>
      </a:lvl8pPr>
      <a:lvl9pPr marL="1828800" algn="l" rtl="0" eaLnBrk="0" fontAlgn="base" hangingPunct="0">
        <a:spcBef>
          <a:spcPct val="0"/>
        </a:spcBef>
        <a:spcAft>
          <a:spcPct val="0"/>
        </a:spcAft>
        <a:defRPr sz="3400">
          <a:solidFill>
            <a:srgbClr val="FFFFFF"/>
          </a:solidFill>
          <a:latin typeface="Arial" charset="0"/>
        </a:defRPr>
      </a:lvl9pPr>
    </p:titleStyle>
    <p:bodyStyle>
      <a:lvl1pPr marL="341313" indent="-341313" algn="l" rtl="0" eaLnBrk="0" fontAlgn="base" hangingPunct="0">
        <a:spcBef>
          <a:spcPct val="20000"/>
        </a:spcBef>
        <a:spcAft>
          <a:spcPct val="0"/>
        </a:spcAft>
        <a:buChar char="•"/>
        <a:defRPr sz="25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200">
          <a:solidFill>
            <a:srgbClr val="FFFFFF"/>
          </a:solidFill>
          <a:latin typeface="+mn-lt"/>
        </a:defRPr>
      </a:lvl2pPr>
      <a:lvl3pPr marL="1141413" indent="-227013" algn="l" rtl="0" eaLnBrk="0" fontAlgn="base" hangingPunct="0">
        <a:spcBef>
          <a:spcPct val="20000"/>
        </a:spcBef>
        <a:spcAft>
          <a:spcPct val="0"/>
        </a:spcAft>
        <a:buChar char="•"/>
        <a:defRPr sz="2200">
          <a:solidFill>
            <a:srgbClr val="FFFFFF"/>
          </a:solidFill>
          <a:latin typeface="+mn-lt"/>
        </a:defRPr>
      </a:lvl3pPr>
      <a:lvl4pPr marL="1598613" indent="-227013" algn="l" rtl="0" eaLnBrk="0" fontAlgn="base" hangingPunct="0">
        <a:spcBef>
          <a:spcPct val="20000"/>
        </a:spcBef>
        <a:spcAft>
          <a:spcPct val="0"/>
        </a:spcAft>
        <a:buChar char="–"/>
        <a:defRPr sz="1900">
          <a:solidFill>
            <a:srgbClr val="FFFFFF"/>
          </a:solidFill>
          <a:latin typeface="+mn-lt"/>
        </a:defRPr>
      </a:lvl4pPr>
      <a:lvl5pPr marL="2057400" indent="-228600" algn="l" rtl="0" eaLnBrk="0" fontAlgn="base" hangingPunct="0">
        <a:spcBef>
          <a:spcPct val="20000"/>
        </a:spcBef>
        <a:spcAft>
          <a:spcPct val="0"/>
        </a:spcAft>
        <a:buChar char="»"/>
        <a:defRPr>
          <a:solidFill>
            <a:srgbClr val="FFFFFF"/>
          </a:solidFill>
          <a:latin typeface="+mn-lt"/>
        </a:defRPr>
      </a:lvl5pPr>
      <a:lvl6pPr marL="2514600" indent="-228600" algn="l" rtl="0" eaLnBrk="0" fontAlgn="base" hangingPunct="0">
        <a:spcBef>
          <a:spcPct val="20000"/>
        </a:spcBef>
        <a:spcAft>
          <a:spcPct val="0"/>
        </a:spcAft>
        <a:buChar char="»"/>
        <a:defRPr>
          <a:solidFill>
            <a:srgbClr val="FFFFFF"/>
          </a:solidFill>
          <a:latin typeface="+mn-lt"/>
        </a:defRPr>
      </a:lvl6pPr>
      <a:lvl7pPr marL="2971800" indent="-228600" algn="l" rtl="0" eaLnBrk="0" fontAlgn="base" hangingPunct="0">
        <a:spcBef>
          <a:spcPct val="20000"/>
        </a:spcBef>
        <a:spcAft>
          <a:spcPct val="0"/>
        </a:spcAft>
        <a:buChar char="»"/>
        <a:defRPr>
          <a:solidFill>
            <a:srgbClr val="FFFFFF"/>
          </a:solidFill>
          <a:latin typeface="+mn-lt"/>
        </a:defRPr>
      </a:lvl7pPr>
      <a:lvl8pPr marL="3429000" indent="-228600" algn="l" rtl="0" eaLnBrk="0" fontAlgn="base" hangingPunct="0">
        <a:spcBef>
          <a:spcPct val="20000"/>
        </a:spcBef>
        <a:spcAft>
          <a:spcPct val="0"/>
        </a:spcAft>
        <a:buChar char="»"/>
        <a:defRPr>
          <a:solidFill>
            <a:srgbClr val="FFFFFF"/>
          </a:solidFill>
          <a:latin typeface="+mn-lt"/>
        </a:defRPr>
      </a:lvl8pPr>
      <a:lvl9pPr marL="3886200" indent="-228600" algn="l" rtl="0" eaLnBrk="0" fontAlgn="base" hangingPunct="0">
        <a:spcBef>
          <a:spcPct val="20000"/>
        </a:spcBef>
        <a:spcAft>
          <a:spcPct val="0"/>
        </a:spcAft>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4386" name="Picture 63" descr="C:\Documents and Settings\Rami\Desktop\Ramis Work\PresPro\Templates_07_July_2004\Biotech\JPGS\PPP_SBIOT_TLE_DNA_Structur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solidFill>
            <a:srgbClr val="336699"/>
          </a:solidFill>
          <a:ln w="9525">
            <a:solidFill>
              <a:srgbClr val="339966"/>
            </a:solidFill>
            <a:miter lim="800000"/>
            <a:headEnd/>
            <a:tailEnd/>
          </a:ln>
        </p:spPr>
      </p:pic>
      <p:sp>
        <p:nvSpPr>
          <p:cNvPr id="144387" name="Rectangle 2"/>
          <p:cNvSpPr>
            <a:spLocks noGrp="1" noChangeArrowheads="1"/>
          </p:cNvSpPr>
          <p:nvPr>
            <p:ph type="title"/>
          </p:nvPr>
        </p:nvSpPr>
        <p:spPr bwMode="auto">
          <a:xfrm>
            <a:off x="962025" y="138113"/>
            <a:ext cx="782637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zh-TW" smtClean="0"/>
              <a:t>Click to edit Master title style</a:t>
            </a:r>
          </a:p>
        </p:txBody>
      </p:sp>
      <p:sp>
        <p:nvSpPr>
          <p:cNvPr id="144388" name="Rectangle 3"/>
          <p:cNvSpPr>
            <a:spLocks noGrp="1" noChangeArrowheads="1"/>
          </p:cNvSpPr>
          <p:nvPr>
            <p:ph type="body" idx="1"/>
          </p:nvPr>
        </p:nvSpPr>
        <p:spPr bwMode="auto">
          <a:xfrm>
            <a:off x="1235075" y="1584325"/>
            <a:ext cx="7551738"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9" name="Rectangle 4"/>
          <p:cNvSpPr>
            <a:spLocks noGrp="1" noChangeArrowheads="1"/>
          </p:cNvSpPr>
          <p:nvPr>
            <p:ph type="dt" sz="half" idx="2"/>
          </p:nvPr>
        </p:nvSpPr>
        <p:spPr bwMode="auto">
          <a:xfrm>
            <a:off x="0" y="6707188"/>
            <a:ext cx="19050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defTabSz="915001">
              <a:defRPr sz="1100" smtClean="0">
                <a:ea typeface="+mn-ea"/>
              </a:defRPr>
            </a:lvl1pPr>
          </a:lstStyle>
          <a:p>
            <a:pPr algn="l" eaLnBrk="1" hangingPunct="1">
              <a:defRPr/>
            </a:pPr>
            <a:endParaRPr lang="en-US">
              <a:solidFill>
                <a:srgbClr val="000000"/>
              </a:solidFill>
              <a:latin typeface="Arial" charset="0"/>
              <a:cs typeface="+mn-cs"/>
            </a:endParaRPr>
          </a:p>
        </p:txBody>
      </p:sp>
      <p:sp>
        <p:nvSpPr>
          <p:cNvPr id="10" name="Rectangle 5"/>
          <p:cNvSpPr>
            <a:spLocks noGrp="1" noChangeArrowheads="1"/>
          </p:cNvSpPr>
          <p:nvPr>
            <p:ph type="ftr" sz="quarter" idx="3"/>
          </p:nvPr>
        </p:nvSpPr>
        <p:spPr bwMode="auto">
          <a:xfrm>
            <a:off x="3124200" y="6692900"/>
            <a:ext cx="28956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algn="ctr" defTabSz="915001">
              <a:defRPr sz="1100" smtClean="0">
                <a:solidFill>
                  <a:schemeClr val="tx1"/>
                </a:solidFill>
                <a:ea typeface="+mn-ea"/>
              </a:defRPr>
            </a:lvl1pPr>
          </a:lstStyle>
          <a:p>
            <a:pPr eaLnBrk="1" hangingPunct="1">
              <a:defRPr/>
            </a:pPr>
            <a:endParaRPr lang="en-US">
              <a:solidFill>
                <a:srgbClr val="000000"/>
              </a:solidFill>
              <a:latin typeface="Arial" charset="0"/>
              <a:cs typeface="+mn-cs"/>
            </a:endParaRPr>
          </a:p>
        </p:txBody>
      </p:sp>
      <p:sp>
        <p:nvSpPr>
          <p:cNvPr id="11" name="Rectangle 6"/>
          <p:cNvSpPr>
            <a:spLocks noGrp="1" noChangeArrowheads="1"/>
          </p:cNvSpPr>
          <p:nvPr>
            <p:ph type="sldNum" sz="quarter" idx="4"/>
          </p:nvPr>
        </p:nvSpPr>
        <p:spPr bwMode="auto">
          <a:xfrm>
            <a:off x="7239000" y="6692900"/>
            <a:ext cx="1905000" cy="165100"/>
          </a:xfrm>
          <a:prstGeom prst="rect">
            <a:avLst/>
          </a:prstGeom>
          <a:noFill/>
          <a:ln>
            <a:miter lim="800000"/>
            <a:headEnd/>
            <a:tailEnd/>
          </a:ln>
        </p:spPr>
        <p:txBody>
          <a:bodyPr vert="horz" wrap="square" lIns="91436" tIns="45718" rIns="91436" bIns="45718" numCol="1" anchor="t" anchorCtr="0" compatLnSpc="1">
            <a:prstTxWarp prst="textNoShape">
              <a:avLst/>
            </a:prstTxWarp>
          </a:bodyPr>
          <a:lstStyle>
            <a:lvl1pPr algn="r" defTabSz="915001">
              <a:defRPr sz="1100" smtClean="0">
                <a:solidFill>
                  <a:schemeClr val="tx1"/>
                </a:solidFill>
                <a:ea typeface="+mn-ea"/>
              </a:defRPr>
            </a:lvl1pPr>
          </a:lstStyle>
          <a:p>
            <a:pPr eaLnBrk="1" hangingPunct="1">
              <a:defRPr/>
            </a:pPr>
            <a:fld id="{9F4E7BC8-9B34-4AEB-A035-A929286E109D}" type="slidenum">
              <a:rPr lang="en-US">
                <a:solidFill>
                  <a:srgbClr val="000000"/>
                </a:solidFill>
                <a:latin typeface="Arial" charset="0"/>
                <a:cs typeface="+mn-cs"/>
              </a:rPr>
              <a:pPr eaLnBrk="1" hangingPunct="1">
                <a:defRPr/>
              </a:pPr>
              <a:t>‹#›</a:t>
            </a:fld>
            <a:endParaRPr lang="en-US">
              <a:solidFill>
                <a:srgbClr val="000000"/>
              </a:solidFill>
              <a:latin typeface="Arial" charset="0"/>
              <a:cs typeface="+mn-cs"/>
            </a:endParaRPr>
          </a:p>
        </p:txBody>
      </p:sp>
    </p:spTree>
    <p:extLst>
      <p:ext uri="{BB962C8B-B14F-4D97-AF65-F5344CB8AC3E}">
        <p14:creationId xmlns:p14="http://schemas.microsoft.com/office/powerpoint/2010/main" val="267941384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rtl="0" eaLnBrk="0" fontAlgn="base" hangingPunct="0">
        <a:spcBef>
          <a:spcPct val="0"/>
        </a:spcBef>
        <a:spcAft>
          <a:spcPct val="0"/>
        </a:spcAft>
        <a:defRPr sz="3400">
          <a:solidFill>
            <a:srgbClr val="FFFFFF"/>
          </a:solidFill>
          <a:latin typeface="+mj-lt"/>
          <a:ea typeface="+mj-ea"/>
          <a:cs typeface="+mj-cs"/>
        </a:defRPr>
      </a:lvl1pPr>
      <a:lvl2pPr algn="l" rtl="0" eaLnBrk="0" fontAlgn="base" hangingPunct="0">
        <a:spcBef>
          <a:spcPct val="0"/>
        </a:spcBef>
        <a:spcAft>
          <a:spcPct val="0"/>
        </a:spcAft>
        <a:defRPr sz="3400">
          <a:solidFill>
            <a:srgbClr val="FFFFFF"/>
          </a:solidFill>
          <a:latin typeface="Arial" charset="0"/>
        </a:defRPr>
      </a:lvl2pPr>
      <a:lvl3pPr algn="l" rtl="0" eaLnBrk="0" fontAlgn="base" hangingPunct="0">
        <a:spcBef>
          <a:spcPct val="0"/>
        </a:spcBef>
        <a:spcAft>
          <a:spcPct val="0"/>
        </a:spcAft>
        <a:defRPr sz="3400">
          <a:solidFill>
            <a:srgbClr val="FFFFFF"/>
          </a:solidFill>
          <a:latin typeface="Arial" charset="0"/>
        </a:defRPr>
      </a:lvl3pPr>
      <a:lvl4pPr algn="l" rtl="0" eaLnBrk="0" fontAlgn="base" hangingPunct="0">
        <a:spcBef>
          <a:spcPct val="0"/>
        </a:spcBef>
        <a:spcAft>
          <a:spcPct val="0"/>
        </a:spcAft>
        <a:defRPr sz="3400">
          <a:solidFill>
            <a:srgbClr val="FFFFFF"/>
          </a:solidFill>
          <a:latin typeface="Arial" charset="0"/>
        </a:defRPr>
      </a:lvl4pPr>
      <a:lvl5pPr algn="l" rtl="0" eaLnBrk="0" fontAlgn="base" hangingPunct="0">
        <a:spcBef>
          <a:spcPct val="0"/>
        </a:spcBef>
        <a:spcAft>
          <a:spcPct val="0"/>
        </a:spcAft>
        <a:defRPr sz="3400">
          <a:solidFill>
            <a:srgbClr val="FFFFFF"/>
          </a:solidFill>
          <a:latin typeface="Arial" charset="0"/>
        </a:defRPr>
      </a:lvl5pPr>
      <a:lvl6pPr marL="457200" algn="l" rtl="0" eaLnBrk="0" fontAlgn="base" hangingPunct="0">
        <a:spcBef>
          <a:spcPct val="0"/>
        </a:spcBef>
        <a:spcAft>
          <a:spcPct val="0"/>
        </a:spcAft>
        <a:defRPr sz="3400">
          <a:solidFill>
            <a:srgbClr val="FFFFFF"/>
          </a:solidFill>
          <a:latin typeface="Arial" charset="0"/>
        </a:defRPr>
      </a:lvl6pPr>
      <a:lvl7pPr marL="914400" algn="l" rtl="0" eaLnBrk="0" fontAlgn="base" hangingPunct="0">
        <a:spcBef>
          <a:spcPct val="0"/>
        </a:spcBef>
        <a:spcAft>
          <a:spcPct val="0"/>
        </a:spcAft>
        <a:defRPr sz="3400">
          <a:solidFill>
            <a:srgbClr val="FFFFFF"/>
          </a:solidFill>
          <a:latin typeface="Arial" charset="0"/>
        </a:defRPr>
      </a:lvl7pPr>
      <a:lvl8pPr marL="1371600" algn="l" rtl="0" eaLnBrk="0" fontAlgn="base" hangingPunct="0">
        <a:spcBef>
          <a:spcPct val="0"/>
        </a:spcBef>
        <a:spcAft>
          <a:spcPct val="0"/>
        </a:spcAft>
        <a:defRPr sz="3400">
          <a:solidFill>
            <a:srgbClr val="FFFFFF"/>
          </a:solidFill>
          <a:latin typeface="Arial" charset="0"/>
        </a:defRPr>
      </a:lvl8pPr>
      <a:lvl9pPr marL="1828800" algn="l" rtl="0" eaLnBrk="0" fontAlgn="base" hangingPunct="0">
        <a:spcBef>
          <a:spcPct val="0"/>
        </a:spcBef>
        <a:spcAft>
          <a:spcPct val="0"/>
        </a:spcAft>
        <a:defRPr sz="3400">
          <a:solidFill>
            <a:srgbClr val="FFFFFF"/>
          </a:solidFill>
          <a:latin typeface="Arial" charset="0"/>
        </a:defRPr>
      </a:lvl9pPr>
    </p:titleStyle>
    <p:bodyStyle>
      <a:lvl1pPr marL="341313" indent="-341313" algn="l" rtl="0" eaLnBrk="0" fontAlgn="base" hangingPunct="0">
        <a:spcBef>
          <a:spcPct val="20000"/>
        </a:spcBef>
        <a:spcAft>
          <a:spcPct val="0"/>
        </a:spcAft>
        <a:buChar char="•"/>
        <a:defRPr sz="25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200">
          <a:solidFill>
            <a:srgbClr val="FFFFFF"/>
          </a:solidFill>
          <a:latin typeface="+mn-lt"/>
        </a:defRPr>
      </a:lvl2pPr>
      <a:lvl3pPr marL="1141413" indent="-227013" algn="l" rtl="0" eaLnBrk="0" fontAlgn="base" hangingPunct="0">
        <a:spcBef>
          <a:spcPct val="20000"/>
        </a:spcBef>
        <a:spcAft>
          <a:spcPct val="0"/>
        </a:spcAft>
        <a:buChar char="•"/>
        <a:defRPr sz="2200">
          <a:solidFill>
            <a:srgbClr val="FFFFFF"/>
          </a:solidFill>
          <a:latin typeface="+mn-lt"/>
        </a:defRPr>
      </a:lvl3pPr>
      <a:lvl4pPr marL="1598613" indent="-227013" algn="l" rtl="0" eaLnBrk="0" fontAlgn="base" hangingPunct="0">
        <a:spcBef>
          <a:spcPct val="20000"/>
        </a:spcBef>
        <a:spcAft>
          <a:spcPct val="0"/>
        </a:spcAft>
        <a:buChar char="–"/>
        <a:defRPr sz="1900">
          <a:solidFill>
            <a:srgbClr val="FFFFFF"/>
          </a:solidFill>
          <a:latin typeface="+mn-lt"/>
        </a:defRPr>
      </a:lvl4pPr>
      <a:lvl5pPr marL="2057400" indent="-228600" algn="l" rtl="0" eaLnBrk="0" fontAlgn="base" hangingPunct="0">
        <a:spcBef>
          <a:spcPct val="20000"/>
        </a:spcBef>
        <a:spcAft>
          <a:spcPct val="0"/>
        </a:spcAft>
        <a:buChar char="»"/>
        <a:defRPr>
          <a:solidFill>
            <a:srgbClr val="FFFFFF"/>
          </a:solidFill>
          <a:latin typeface="+mn-lt"/>
        </a:defRPr>
      </a:lvl5pPr>
      <a:lvl6pPr marL="2514600" indent="-228600" algn="l" rtl="0" eaLnBrk="0" fontAlgn="base" hangingPunct="0">
        <a:spcBef>
          <a:spcPct val="20000"/>
        </a:spcBef>
        <a:spcAft>
          <a:spcPct val="0"/>
        </a:spcAft>
        <a:buChar char="»"/>
        <a:defRPr>
          <a:solidFill>
            <a:srgbClr val="FFFFFF"/>
          </a:solidFill>
          <a:latin typeface="+mn-lt"/>
        </a:defRPr>
      </a:lvl6pPr>
      <a:lvl7pPr marL="2971800" indent="-228600" algn="l" rtl="0" eaLnBrk="0" fontAlgn="base" hangingPunct="0">
        <a:spcBef>
          <a:spcPct val="20000"/>
        </a:spcBef>
        <a:spcAft>
          <a:spcPct val="0"/>
        </a:spcAft>
        <a:buChar char="»"/>
        <a:defRPr>
          <a:solidFill>
            <a:srgbClr val="FFFFFF"/>
          </a:solidFill>
          <a:latin typeface="+mn-lt"/>
        </a:defRPr>
      </a:lvl7pPr>
      <a:lvl8pPr marL="3429000" indent="-228600" algn="l" rtl="0" eaLnBrk="0" fontAlgn="base" hangingPunct="0">
        <a:spcBef>
          <a:spcPct val="20000"/>
        </a:spcBef>
        <a:spcAft>
          <a:spcPct val="0"/>
        </a:spcAft>
        <a:buChar char="»"/>
        <a:defRPr>
          <a:solidFill>
            <a:srgbClr val="FFFFFF"/>
          </a:solidFill>
          <a:latin typeface="+mn-lt"/>
        </a:defRPr>
      </a:lvl8pPr>
      <a:lvl9pPr marL="3886200" indent="-228600" algn="l" rtl="0" eaLnBrk="0" fontAlgn="base" hangingPunct="0">
        <a:spcBef>
          <a:spcPct val="20000"/>
        </a:spcBef>
        <a:spcAft>
          <a:spcPct val="0"/>
        </a:spcAft>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43" name="Picture 119" descr="foodpyramid_bkgrnd"/>
          <p:cNvPicPr>
            <a:picLocks noChangeAspect="1" noChangeArrowheads="1"/>
          </p:cNvPicPr>
          <p:nvPr/>
        </p:nvPicPr>
        <p:blipFill>
          <a:blip r:embed="rId14" cstate="print"/>
          <a:srcRect/>
          <a:stretch>
            <a:fillRect/>
          </a:stretch>
        </p:blipFill>
        <p:spPr bwMode="auto">
          <a:xfrm>
            <a:off x="0" y="0"/>
            <a:ext cx="9144000" cy="6858000"/>
          </a:xfrm>
          <a:prstGeom prst="rect">
            <a:avLst/>
          </a:prstGeom>
          <a:noFill/>
        </p:spPr>
      </p:pic>
      <p:sp>
        <p:nvSpPr>
          <p:cNvPr id="1026" name="Rectangle 2"/>
          <p:cNvSpPr>
            <a:spLocks noGrp="1" noChangeArrowheads="1"/>
          </p:cNvSpPr>
          <p:nvPr>
            <p:ph type="title"/>
          </p:nvPr>
        </p:nvSpPr>
        <p:spPr bwMode="auto">
          <a:xfrm>
            <a:off x="1524000" y="914400"/>
            <a:ext cx="60960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524000" y="1752600"/>
            <a:ext cx="60960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83475670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ransition spd="slow"/>
  <p:txStyles>
    <p:titleStyle>
      <a:lvl1pPr algn="ctr" rtl="0" eaLnBrk="1" fontAlgn="base" hangingPunct="1">
        <a:spcBef>
          <a:spcPct val="0"/>
        </a:spcBef>
        <a:spcAft>
          <a:spcPct val="0"/>
        </a:spcAft>
        <a:defRPr sz="3200">
          <a:solidFill>
            <a:schemeClr val="tx2"/>
          </a:solidFill>
          <a:latin typeface="+mj-lt"/>
          <a:ea typeface="+mj-ea"/>
          <a:cs typeface="+mj-cs"/>
        </a:defRPr>
      </a:lvl1pPr>
      <a:lvl2pPr algn="ctr" rtl="0" eaLnBrk="1" fontAlgn="base" hangingPunct="1">
        <a:spcBef>
          <a:spcPct val="0"/>
        </a:spcBef>
        <a:spcAft>
          <a:spcPct val="0"/>
        </a:spcAft>
        <a:defRPr sz="3200">
          <a:solidFill>
            <a:schemeClr val="tx2"/>
          </a:solidFill>
          <a:latin typeface="Century Gothic" pitchFamily="34" charset="0"/>
        </a:defRPr>
      </a:lvl2pPr>
      <a:lvl3pPr algn="ctr" rtl="0" eaLnBrk="1" fontAlgn="base" hangingPunct="1">
        <a:spcBef>
          <a:spcPct val="0"/>
        </a:spcBef>
        <a:spcAft>
          <a:spcPct val="0"/>
        </a:spcAft>
        <a:defRPr sz="3200">
          <a:solidFill>
            <a:schemeClr val="tx2"/>
          </a:solidFill>
          <a:latin typeface="Century Gothic" pitchFamily="34" charset="0"/>
        </a:defRPr>
      </a:lvl3pPr>
      <a:lvl4pPr algn="ctr" rtl="0" eaLnBrk="1" fontAlgn="base" hangingPunct="1">
        <a:spcBef>
          <a:spcPct val="0"/>
        </a:spcBef>
        <a:spcAft>
          <a:spcPct val="0"/>
        </a:spcAft>
        <a:defRPr sz="3200">
          <a:solidFill>
            <a:schemeClr val="tx2"/>
          </a:solidFill>
          <a:latin typeface="Century Gothic" pitchFamily="34" charset="0"/>
        </a:defRPr>
      </a:lvl4pPr>
      <a:lvl5pPr algn="ctr" rtl="0" eaLnBrk="1" fontAlgn="base" hangingPunct="1">
        <a:spcBef>
          <a:spcPct val="0"/>
        </a:spcBef>
        <a:spcAft>
          <a:spcPct val="0"/>
        </a:spcAft>
        <a:defRPr sz="3200">
          <a:solidFill>
            <a:schemeClr val="tx2"/>
          </a:solidFill>
          <a:latin typeface="Century Gothic" pitchFamily="34" charset="0"/>
        </a:defRPr>
      </a:lvl5pPr>
      <a:lvl6pPr marL="457200" algn="ctr" rtl="0" eaLnBrk="1" fontAlgn="base" hangingPunct="1">
        <a:spcBef>
          <a:spcPct val="0"/>
        </a:spcBef>
        <a:spcAft>
          <a:spcPct val="0"/>
        </a:spcAft>
        <a:defRPr sz="3200">
          <a:solidFill>
            <a:schemeClr val="tx2"/>
          </a:solidFill>
          <a:latin typeface="Century Gothic" pitchFamily="34" charset="0"/>
        </a:defRPr>
      </a:lvl6pPr>
      <a:lvl7pPr marL="914400" algn="ctr" rtl="0" eaLnBrk="1" fontAlgn="base" hangingPunct="1">
        <a:spcBef>
          <a:spcPct val="0"/>
        </a:spcBef>
        <a:spcAft>
          <a:spcPct val="0"/>
        </a:spcAft>
        <a:defRPr sz="3200">
          <a:solidFill>
            <a:schemeClr val="tx2"/>
          </a:solidFill>
          <a:latin typeface="Century Gothic" pitchFamily="34" charset="0"/>
        </a:defRPr>
      </a:lvl7pPr>
      <a:lvl8pPr marL="1371600" algn="ctr" rtl="0" eaLnBrk="1" fontAlgn="base" hangingPunct="1">
        <a:spcBef>
          <a:spcPct val="0"/>
        </a:spcBef>
        <a:spcAft>
          <a:spcPct val="0"/>
        </a:spcAft>
        <a:defRPr sz="3200">
          <a:solidFill>
            <a:schemeClr val="tx2"/>
          </a:solidFill>
          <a:latin typeface="Century Gothic" pitchFamily="34" charset="0"/>
        </a:defRPr>
      </a:lvl8pPr>
      <a:lvl9pPr marL="1828800" algn="ctr" rtl="0" eaLnBrk="1" fontAlgn="base" hangingPunct="1">
        <a:spcBef>
          <a:spcPct val="0"/>
        </a:spcBef>
        <a:spcAft>
          <a:spcPct val="0"/>
        </a:spcAft>
        <a:defRPr sz="3200">
          <a:solidFill>
            <a:schemeClr val="tx2"/>
          </a:solidFill>
          <a:latin typeface="Century Gothic" pitchFamily="34" charset="0"/>
        </a:defRPr>
      </a:lvl9pPr>
    </p:titleStyle>
    <p:bodyStyle>
      <a:lvl1pPr marL="342900" indent="-342900" algn="l" rtl="0" eaLnBrk="1" fontAlgn="base" hangingPunct="1">
        <a:spcBef>
          <a:spcPct val="20000"/>
        </a:spcBef>
        <a:spcAft>
          <a:spcPct val="0"/>
        </a:spcAft>
        <a:buClr>
          <a:schemeClr val="folHlink"/>
        </a:buClr>
        <a:buFont typeface="Wingdings" pitchFamily="2" charset="2"/>
        <a:buChar char="Ø"/>
        <a:defRPr sz="1600">
          <a:solidFill>
            <a:schemeClr val="tx1"/>
          </a:solidFill>
          <a:latin typeface="+mn-lt"/>
          <a:ea typeface="+mn-ea"/>
          <a:cs typeface="+mn-cs"/>
        </a:defRPr>
      </a:lvl1pPr>
      <a:lvl2pPr marL="742950" indent="-285750" algn="l" rtl="0" eaLnBrk="1" fontAlgn="base" hangingPunct="1">
        <a:spcBef>
          <a:spcPct val="20000"/>
        </a:spcBef>
        <a:spcAft>
          <a:spcPct val="0"/>
        </a:spcAft>
        <a:buClr>
          <a:schemeClr val="folHlink"/>
        </a:buClr>
        <a:buChar char="•"/>
        <a:defRPr sz="1600">
          <a:solidFill>
            <a:schemeClr val="tx1"/>
          </a:solidFill>
          <a:latin typeface="+mn-lt"/>
        </a:defRPr>
      </a:lvl2pPr>
      <a:lvl3pPr marL="1143000" indent="-228600" algn="l" rtl="0" eaLnBrk="1" fontAlgn="base" hangingPunct="1">
        <a:spcBef>
          <a:spcPct val="20000"/>
        </a:spcBef>
        <a:spcAft>
          <a:spcPct val="0"/>
        </a:spcAft>
        <a:buClr>
          <a:schemeClr val="folHlink"/>
        </a:buClr>
        <a:buChar char="•"/>
        <a:defRPr sz="1600">
          <a:solidFill>
            <a:schemeClr val="tx1"/>
          </a:solidFill>
          <a:latin typeface="+mn-lt"/>
        </a:defRPr>
      </a:lvl3pPr>
      <a:lvl4pPr marL="1600200" indent="-228600" algn="l" rtl="0" eaLnBrk="1" fontAlgn="base" hangingPunct="1">
        <a:spcBef>
          <a:spcPct val="20000"/>
        </a:spcBef>
        <a:spcAft>
          <a:spcPct val="0"/>
        </a:spcAft>
        <a:buClr>
          <a:schemeClr val="folHlink"/>
        </a:buClr>
        <a:buChar char="•"/>
        <a:defRPr sz="1400">
          <a:solidFill>
            <a:schemeClr val="tx1"/>
          </a:solidFill>
          <a:latin typeface="+mn-lt"/>
        </a:defRPr>
      </a:lvl4pPr>
      <a:lvl5pPr marL="2057400" indent="-228600" algn="l" rtl="0" eaLnBrk="1" fontAlgn="base" hangingPunct="1">
        <a:spcBef>
          <a:spcPct val="20000"/>
        </a:spcBef>
        <a:spcAft>
          <a:spcPct val="0"/>
        </a:spcAft>
        <a:buClr>
          <a:schemeClr val="folHlink"/>
        </a:buClr>
        <a:buChar char="•"/>
        <a:defRPr sz="1400">
          <a:solidFill>
            <a:schemeClr val="tx1"/>
          </a:solidFill>
          <a:latin typeface="+mn-lt"/>
        </a:defRPr>
      </a:lvl5pPr>
      <a:lvl6pPr marL="2514600" indent="-228600" algn="l" rtl="0" eaLnBrk="1" fontAlgn="base" hangingPunct="1">
        <a:spcBef>
          <a:spcPct val="20000"/>
        </a:spcBef>
        <a:spcAft>
          <a:spcPct val="0"/>
        </a:spcAft>
        <a:buClr>
          <a:schemeClr val="folHlink"/>
        </a:buClr>
        <a:buChar char="•"/>
        <a:defRPr sz="1400">
          <a:solidFill>
            <a:schemeClr val="tx1"/>
          </a:solidFill>
          <a:latin typeface="+mn-lt"/>
        </a:defRPr>
      </a:lvl6pPr>
      <a:lvl7pPr marL="2971800" indent="-228600" algn="l" rtl="0" eaLnBrk="1" fontAlgn="base" hangingPunct="1">
        <a:spcBef>
          <a:spcPct val="20000"/>
        </a:spcBef>
        <a:spcAft>
          <a:spcPct val="0"/>
        </a:spcAft>
        <a:buClr>
          <a:schemeClr val="folHlink"/>
        </a:buClr>
        <a:buChar char="•"/>
        <a:defRPr sz="1400">
          <a:solidFill>
            <a:schemeClr val="tx1"/>
          </a:solidFill>
          <a:latin typeface="+mn-lt"/>
        </a:defRPr>
      </a:lvl7pPr>
      <a:lvl8pPr marL="3429000" indent="-228600" algn="l" rtl="0" eaLnBrk="1" fontAlgn="base" hangingPunct="1">
        <a:spcBef>
          <a:spcPct val="20000"/>
        </a:spcBef>
        <a:spcAft>
          <a:spcPct val="0"/>
        </a:spcAft>
        <a:buClr>
          <a:schemeClr val="folHlink"/>
        </a:buClr>
        <a:buChar char="•"/>
        <a:defRPr sz="1400">
          <a:solidFill>
            <a:schemeClr val="tx1"/>
          </a:solidFill>
          <a:latin typeface="+mn-lt"/>
        </a:defRPr>
      </a:lvl8pPr>
      <a:lvl9pPr marL="3886200" indent="-228600" algn="l" rtl="0" eaLnBrk="1" fontAlgn="base" hangingPunct="1">
        <a:spcBef>
          <a:spcPct val="20000"/>
        </a:spcBef>
        <a:spcAft>
          <a:spcPct val="0"/>
        </a:spcAft>
        <a:buClr>
          <a:schemeClr val="folHlink"/>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4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4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lgn="l" eaLnBrk="1" hangingPunct="1"/>
            <a:fld id="{F12DB300-882D-4B6E-BA72-909B7AD84B85}" type="datetimeFigureOut">
              <a:rPr lang="en-US" smtClean="0">
                <a:solidFill>
                  <a:srgbClr val="FFFFFF"/>
                </a:solidFill>
                <a:latin typeface="Arial" charset="0"/>
                <a:ea typeface="+mn-ea"/>
                <a:cs typeface="Arial" charset="0"/>
              </a:rPr>
              <a:pPr algn="l" eaLnBrk="1" hangingPunct="1"/>
              <a:t>3/11/2013</a:t>
            </a:fld>
            <a:endParaRPr lang="en-US" smtClean="0">
              <a:solidFill>
                <a:srgbClr val="FFFFFF"/>
              </a:solidFill>
              <a:latin typeface="Arial" charset="0"/>
              <a:ea typeface="+mn-ea"/>
              <a:cs typeface="Arial" charset="0"/>
            </a:endParaRPr>
          </a:p>
        </p:txBody>
      </p:sp>
      <p:sp>
        <p:nvSpPr>
          <p:cNvPr id="614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endParaRPr lang="en-US" smtClean="0">
              <a:solidFill>
                <a:srgbClr val="FFFFFF"/>
              </a:solidFill>
              <a:latin typeface="Arial" charset="0"/>
              <a:ea typeface="+mn-ea"/>
              <a:cs typeface="Arial" charset="0"/>
            </a:endParaRPr>
          </a:p>
        </p:txBody>
      </p:sp>
      <p:sp>
        <p:nvSpPr>
          <p:cNvPr id="6144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fld id="{965172C6-2C2A-47DD-9B5C-BE9BA9C4C352}" type="slidenum">
              <a:rPr lang="en-US" smtClean="0">
                <a:solidFill>
                  <a:srgbClr val="FFFFFF"/>
                </a:solidFill>
                <a:latin typeface="Arial" charset="0"/>
                <a:ea typeface="+mn-ea"/>
                <a:cs typeface="Arial" charset="0"/>
              </a:rPr>
              <a:pPr eaLnBrk="1" hangingPunct="1"/>
              <a:t>‹#›</a:t>
            </a:fld>
            <a:endParaRPr lang="en-US" smtClean="0">
              <a:solidFill>
                <a:srgbClr val="FFFFFF"/>
              </a:solidFill>
              <a:latin typeface="Arial" charset="0"/>
              <a:ea typeface="+mn-ea"/>
              <a:cs typeface="Arial" charset="0"/>
            </a:endParaRPr>
          </a:p>
        </p:txBody>
      </p:sp>
    </p:spTree>
    <p:extLst>
      <p:ext uri="{BB962C8B-B14F-4D97-AF65-F5344CB8AC3E}">
        <p14:creationId xmlns:p14="http://schemas.microsoft.com/office/powerpoint/2010/main" val="2168930745"/>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hlink"/>
        </a:buClr>
        <a:buFont typeface="Arial Black"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Font typeface="Arial Black" pitchFamily="34" charset="0"/>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Arial Black" pitchFamily="34" charset="0"/>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a:noFill/>
          </a:ln>
          <a:effectLst>
            <a:outerShdw blurRad="50800" dist="44450" dir="16200000" algn="ctr"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16" name="Freeform 15"/>
          <p:cNvSpPr>
            <a:spLocks/>
          </p:cNvSpPr>
          <p:nvPr/>
        </p:nvSpPr>
        <p:spPr bwMode="auto">
          <a:xfrm>
            <a:off x="7315200" y="0"/>
            <a:ext cx="1828800" cy="6858000"/>
          </a:xfrm>
          <a:custGeom>
            <a:avLst/>
            <a:gdLst>
              <a:gd name="T0" fmla="*/ 1828800 w 1914"/>
              <a:gd name="T1" fmla="*/ 14258 h 4329"/>
              <a:gd name="T2" fmla="*/ 1828800 w 1914"/>
              <a:gd name="T3" fmla="*/ 6858000 h 4329"/>
              <a:gd name="T4" fmla="*/ 194919 w 1914"/>
              <a:gd name="T5" fmla="*/ 6854832 h 4329"/>
              <a:gd name="T6" fmla="*/ 0 w 1914"/>
              <a:gd name="T7" fmla="*/ 0 h 4329"/>
              <a:gd name="T8" fmla="*/ 1828800 w 1914"/>
              <a:gd name="T9" fmla="*/ 14258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2082" y="1734"/>
                  <a:pt x="0" y="0"/>
                </a:cubicBezTo>
                <a:lnTo>
                  <a:pt x="1914" y="9"/>
                </a:lnTo>
                <a:close/>
              </a:path>
            </a:pathLst>
          </a:custGeom>
          <a:solidFill>
            <a:srgbClr val="595959">
              <a:alpha val="39999"/>
            </a:srgbClr>
          </a:solidFill>
          <a:ln>
            <a:noFill/>
          </a:ln>
          <a:effectLst>
            <a:outerShdw blurRad="50800" dist="50800" dir="10800000" algn="ctr" rotWithShape="0">
              <a:srgbClr val="000000">
                <a:alpha val="45000"/>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algn="l" eaLnBrk="1" hangingPunct="1"/>
            <a:endParaRPr lang="en-US" sz="1800" smtClean="0">
              <a:solidFill>
                <a:prstClr val="white"/>
              </a:solidFill>
              <a:latin typeface="Arial" pitchFamily="34" charset="0"/>
              <a:ea typeface="ＭＳ Ｐゴシック" pitchFamily="34" charset="-128"/>
              <a:cs typeface="+mn-cs"/>
            </a:endParaRPr>
          </a:p>
        </p:txBody>
      </p:sp>
      <p:sp>
        <p:nvSpPr>
          <p:cNvPr id="1028" name="Title Placeholder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wrap="square" lIns="91440" tIns="45720" rIns="91440" bIns="0" numCol="1" anchor="b" anchorCtr="0" compatLnSpc="1">
            <a:prstTxWarp prst="textNoShape">
              <a:avLst/>
            </a:prstTxWarp>
          </a:bodyPr>
          <a:lstStyle>
            <a:lvl1pPr>
              <a:defRPr sz="1000">
                <a:solidFill>
                  <a:srgbClr val="9B9A98"/>
                </a:solidFill>
              </a:defRPr>
            </a:lvl1pPr>
          </a:lstStyle>
          <a:p>
            <a:pPr algn="l" eaLnBrk="1" hangingPunct="1"/>
            <a:fld id="{72E23B6C-71AF-4771-B5FB-ED95310F5984}" type="datetimeFigureOut">
              <a:rPr lang="en-US" smtClean="0">
                <a:latin typeface="Arial" pitchFamily="34" charset="0"/>
                <a:ea typeface="ＭＳ Ｐゴシック" pitchFamily="34" charset="-128"/>
                <a:cs typeface="+mn-cs"/>
              </a:rPr>
              <a:pPr algn="l" eaLnBrk="1" hangingPunct="1"/>
              <a:t>3/11/2013</a:t>
            </a:fld>
            <a:endParaRPr lang="en-US" smtClean="0">
              <a:latin typeface="Arial" pitchFamily="34" charset="0"/>
              <a:ea typeface="ＭＳ Ｐゴシック" pitchFamily="34" charset="-128"/>
              <a:cs typeface="+mn-cs"/>
            </a:endParaRPr>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ea typeface="+mn-ea"/>
                <a:cs typeface="+mn-cs"/>
              </a:defRPr>
            </a:lvl1pPr>
          </a:lstStyle>
          <a:p>
            <a:pPr>
              <a:defRPr/>
            </a:pPr>
            <a:endParaRPr lang="en-US">
              <a:solidFill>
                <a:srgbClr val="D4D2D0">
                  <a:shade val="50000"/>
                </a:srgbClr>
              </a:solidFill>
            </a:endParaRPr>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wrap="square" lIns="0" tIns="0" rIns="0" bIns="0" numCol="1" anchor="b" anchorCtr="0" compatLnSpc="1">
            <a:prstTxWarp prst="textNoShape">
              <a:avLst/>
            </a:prstTxWarp>
          </a:bodyPr>
          <a:lstStyle>
            <a:lvl1pPr algn="r">
              <a:defRPr sz="1000">
                <a:solidFill>
                  <a:srgbClr val="9B9A98"/>
                </a:solidFill>
              </a:defRPr>
            </a:lvl1pPr>
          </a:lstStyle>
          <a:p>
            <a:pPr eaLnBrk="1" hangingPunct="1"/>
            <a:fld id="{439AB463-3701-4E2E-8738-00DC18B981F1}" type="slidenum">
              <a:rPr lang="en-US" smtClean="0">
                <a:latin typeface="Arial" pitchFamily="34" charset="0"/>
                <a:ea typeface="ＭＳ Ｐゴシック" pitchFamily="34" charset="-128"/>
                <a:cs typeface="+mn-cs"/>
              </a:rPr>
              <a:pPr eaLnBrk="1" hangingPunct="1"/>
              <a:t>‹#›</a:t>
            </a:fld>
            <a:endParaRPr lang="en-US" smtClean="0">
              <a:latin typeface="Arial" pitchFamily="34" charset="0"/>
              <a:ea typeface="ＭＳ Ｐゴシック" pitchFamily="34" charset="-128"/>
              <a:cs typeface="+mn-cs"/>
            </a:endParaRPr>
          </a:p>
        </p:txBody>
      </p:sp>
    </p:spTree>
    <p:extLst>
      <p:ext uri="{BB962C8B-B14F-4D97-AF65-F5344CB8AC3E}">
        <p14:creationId xmlns:p14="http://schemas.microsoft.com/office/powerpoint/2010/main" val="690583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spcBef>
          <a:spcPct val="0"/>
        </a:spcBef>
        <a:spcAft>
          <a:spcPct val="0"/>
        </a:spcAft>
        <a:defRPr sz="46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2pPr>
      <a:lvl3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3pPr>
      <a:lvl4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4pPr>
      <a:lvl5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5pPr>
      <a:lvl6pPr marL="4572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6pPr>
      <a:lvl7pPr marL="9144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7pPr>
      <a:lvl8pPr marL="13716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8pPr>
      <a:lvl9pPr marL="18288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ＭＳ Ｐゴシック" charset="0"/>
          <a:cs typeface="ＭＳ Ｐゴシック" charset="0"/>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ＭＳ Ｐゴシック" charset="0"/>
          <a:cs typeface="+mn-cs"/>
        </a:defRPr>
      </a:lvl2pPr>
      <a:lvl3pPr marL="1004888" indent="-255588" algn="l" rtl="0"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ＭＳ Ｐゴシック" charset="0"/>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ＭＳ Ｐゴシック" charset="0"/>
          <a:cs typeface="+mn-cs"/>
        </a:defRPr>
      </a:lvl4pPr>
      <a:lvl5pPr marL="1489075" indent="-182563" algn="l" rtl="0"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ＭＳ Ｐゴシック" charset="0"/>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package" Target="../embeddings/Microsoft_Excel_Worksheet1.xlsx"/></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9.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16" descr="SU_Seal_Blk_pos"/>
          <p:cNvPicPr>
            <a:picLocks noChangeAspect="1" noChangeArrowheads="1"/>
          </p:cNvPicPr>
          <p:nvPr/>
        </p:nvPicPr>
        <p:blipFill>
          <a:blip r:embed="rId2"/>
          <a:srcRect/>
          <a:stretch>
            <a:fillRect/>
          </a:stretch>
        </p:blipFill>
        <p:spPr bwMode="auto">
          <a:xfrm>
            <a:off x="1638300" y="533400"/>
            <a:ext cx="5867400" cy="5867400"/>
          </a:xfrm>
          <a:prstGeom prst="rect">
            <a:avLst/>
          </a:prstGeom>
          <a:noFill/>
          <a:ln w="9525">
            <a:noFill/>
            <a:miter lim="800000"/>
            <a:headEnd/>
            <a:tailEnd/>
          </a:ln>
        </p:spPr>
      </p:pic>
      <p:sp>
        <p:nvSpPr>
          <p:cNvPr id="32771" name="Text Box 6"/>
          <p:cNvSpPr txBox="1">
            <a:spLocks noChangeArrowheads="1"/>
          </p:cNvSpPr>
          <p:nvPr/>
        </p:nvSpPr>
        <p:spPr bwMode="auto">
          <a:xfrm>
            <a:off x="1066800" y="5867400"/>
            <a:ext cx="70104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32773" name="Rectangle 14"/>
          <p:cNvSpPr>
            <a:spLocks noGrp="1" noChangeArrowheads="1"/>
          </p:cNvSpPr>
          <p:nvPr>
            <p:ph type="ctrTitle"/>
          </p:nvPr>
        </p:nvSpPr>
        <p:spPr>
          <a:xfrm>
            <a:off x="0" y="1524000"/>
            <a:ext cx="9144000" cy="1600200"/>
          </a:xfrm>
        </p:spPr>
        <p:txBody>
          <a:bodyPr lIns="0" tIns="0" rIns="0" bIns="0"/>
          <a:lstStyle/>
          <a:p>
            <a:pPr eaLnBrk="1" hangingPunct="1"/>
            <a:r>
              <a:rPr lang="en-US" b="1" dirty="0"/>
              <a:t> Public Health </a:t>
            </a:r>
            <a:r>
              <a:rPr lang="en-US" b="1" dirty="0" smtClean="0"/>
              <a:t>Advocacy </a:t>
            </a:r>
            <a:r>
              <a:rPr lang="en-US" b="1" dirty="0"/>
              <a:t>Workshops: </a:t>
            </a:r>
            <a:r>
              <a:rPr lang="en-US" b="1" dirty="0" smtClean="0"/>
              <a:t/>
            </a:r>
            <a:br>
              <a:rPr lang="en-US" b="1" dirty="0" smtClean="0"/>
            </a:br>
            <a:r>
              <a:rPr lang="en-US" sz="3200" b="1" dirty="0" smtClean="0"/>
              <a:t>A </a:t>
            </a:r>
            <a:r>
              <a:rPr lang="en-US" sz="3200" b="1" dirty="0"/>
              <a:t>Peer-Led Model for Public Health </a:t>
            </a:r>
            <a:r>
              <a:rPr lang="en-US" sz="3200" b="1" dirty="0" smtClean="0"/>
              <a:t>Education</a:t>
            </a:r>
            <a:endParaRPr lang="en-US" sz="3200" b="1" dirty="0" smtClean="0">
              <a:ea typeface="ＭＳ Ｐゴシック" pitchFamily="33" charset="-128"/>
              <a:cs typeface="ＭＳ Ｐゴシック" pitchFamily="33" charset="-128"/>
            </a:endParaRPr>
          </a:p>
        </p:txBody>
      </p:sp>
      <p:sp>
        <p:nvSpPr>
          <p:cNvPr id="32774" name="Rectangle 15"/>
          <p:cNvSpPr>
            <a:spLocks noGrp="1" noChangeArrowheads="1"/>
          </p:cNvSpPr>
          <p:nvPr>
            <p:ph type="subTitle" idx="1"/>
          </p:nvPr>
        </p:nvSpPr>
        <p:spPr>
          <a:xfrm>
            <a:off x="457200" y="3962400"/>
            <a:ext cx="8229600" cy="2057400"/>
          </a:xfrm>
        </p:spPr>
        <p:txBody>
          <a:bodyPr/>
          <a:lstStyle/>
          <a:p>
            <a:pPr eaLnBrk="1" hangingPunct="1"/>
            <a:r>
              <a:rPr lang="en-US" sz="2200" dirty="0" smtClean="0">
                <a:ea typeface="ＭＳ Ｐゴシック" pitchFamily="33" charset="-128"/>
                <a:cs typeface="ＭＳ Ｐゴシック" pitchFamily="33" charset="-128"/>
              </a:rPr>
              <a:t>Sejal Parekh, Public Health Advocates Coordinator</a:t>
            </a:r>
          </a:p>
          <a:p>
            <a:pPr eaLnBrk="1" hangingPunct="1"/>
            <a:r>
              <a:rPr lang="en-US" sz="2200" dirty="0" smtClean="0">
                <a:ea typeface="ＭＳ Ｐゴシック" pitchFamily="33" charset="-128"/>
                <a:cs typeface="ＭＳ Ｐゴシック" pitchFamily="33" charset="-128"/>
              </a:rPr>
              <a:t>Nell Curran, MPH, School Outreach Director</a:t>
            </a:r>
          </a:p>
          <a:p>
            <a:pPr eaLnBrk="1" hangingPunct="1"/>
            <a:r>
              <a:rPr lang="en-US" sz="2200" dirty="0" smtClean="0">
                <a:ea typeface="ＭＳ Ｐゴシック" pitchFamily="33" charset="-128"/>
                <a:cs typeface="ＭＳ Ｐゴシック" pitchFamily="33" charset="-128"/>
              </a:rPr>
              <a:t>Marilyn </a:t>
            </a:r>
            <a:r>
              <a:rPr lang="en-US" sz="2200" dirty="0" err="1" smtClean="0">
                <a:ea typeface="ＭＳ Ｐゴシック" pitchFamily="33" charset="-128"/>
                <a:cs typeface="ＭＳ Ｐゴシック" pitchFamily="33" charset="-128"/>
              </a:rPr>
              <a:t>Winkleby</a:t>
            </a:r>
            <a:r>
              <a:rPr lang="en-US" sz="2200" dirty="0" smtClean="0">
                <a:ea typeface="ＭＳ Ｐゴシック" pitchFamily="33" charset="-128"/>
                <a:cs typeface="ＭＳ Ｐゴシック" pitchFamily="33" charset="-128"/>
              </a:rPr>
              <a:t>, PhD, MPH, Faculty Director</a:t>
            </a:r>
          </a:p>
          <a:p>
            <a:pPr eaLnBrk="1" hangingPunct="1"/>
            <a:r>
              <a:rPr lang="en-US" sz="2200" dirty="0" smtClean="0">
                <a:ea typeface="ＭＳ Ｐゴシック" pitchFamily="33" charset="-128"/>
                <a:cs typeface="ＭＳ Ｐゴシック" pitchFamily="33" charset="-128"/>
              </a:rPr>
              <a:t>Judith Ned, </a:t>
            </a:r>
            <a:r>
              <a:rPr lang="en-US" sz="2200" dirty="0" err="1" smtClean="0">
                <a:ea typeface="ＭＳ Ｐゴシック" pitchFamily="33" charset="-128"/>
                <a:cs typeface="ＭＳ Ｐゴシック" pitchFamily="33" charset="-128"/>
              </a:rPr>
              <a:t>EdD</a:t>
            </a:r>
            <a:r>
              <a:rPr lang="en-US" sz="2200" dirty="0" smtClean="0">
                <a:ea typeface="ＭＳ Ｐゴシック" pitchFamily="33" charset="-128"/>
                <a:cs typeface="ＭＳ Ｐゴシック" pitchFamily="33" charset="-128"/>
              </a:rPr>
              <a:t>, </a:t>
            </a:r>
            <a:r>
              <a:rPr lang="en-US" sz="2200" dirty="0" err="1" smtClean="0">
                <a:ea typeface="ＭＳ Ｐゴシック" pitchFamily="33" charset="-128"/>
                <a:cs typeface="ＭＳ Ｐゴシック" pitchFamily="33" charset="-128"/>
              </a:rPr>
              <a:t>MEd</a:t>
            </a:r>
            <a:r>
              <a:rPr lang="en-US" sz="2200" dirty="0" smtClean="0">
                <a:ea typeface="ＭＳ Ｐゴシック" pitchFamily="33" charset="-128"/>
                <a:cs typeface="ＭＳ Ｐゴシック" pitchFamily="33" charset="-128"/>
              </a:rPr>
              <a:t>, Executive Director</a:t>
            </a:r>
          </a:p>
          <a:p>
            <a:pPr eaLnBrk="1" hangingPunct="1"/>
            <a:r>
              <a:rPr lang="en-US" sz="2200" dirty="0" smtClean="0">
                <a:ea typeface="ＭＳ Ｐゴシック" pitchFamily="33" charset="-128"/>
                <a:cs typeface="ＭＳ Ｐゴシック" pitchFamily="33" charset="-128"/>
              </a:rPr>
              <a:t>Stanford Medical Youth Science Program (SMYSP)</a:t>
            </a:r>
          </a:p>
          <a:p>
            <a:pPr eaLnBrk="1" hangingPunct="1"/>
            <a:r>
              <a:rPr lang="en-US" sz="2200" dirty="0" smtClean="0">
                <a:ea typeface="ＭＳ Ｐゴシック" pitchFamily="33" charset="-128"/>
                <a:cs typeface="ＭＳ Ｐゴシック" pitchFamily="33" charset="-128"/>
              </a:rPr>
              <a:t>Stanford Prevention Research Center</a:t>
            </a:r>
          </a:p>
          <a:p>
            <a:pPr eaLnBrk="1" hangingPunct="1"/>
            <a:endParaRPr lang="en-US" sz="2200" dirty="0" smtClean="0">
              <a:ea typeface="ＭＳ Ｐゴシック" pitchFamily="33" charset="-128"/>
              <a:cs typeface="ＭＳ Ｐゴシック" pitchFamily="33" charset="-128"/>
            </a:endParaRPr>
          </a:p>
          <a:p>
            <a:pPr eaLnBrk="1" hangingPunct="1"/>
            <a:endParaRPr lang="en-US" sz="2200" dirty="0" smtClean="0">
              <a:ea typeface="ＭＳ Ｐゴシック" pitchFamily="33" charset="-128"/>
              <a:cs typeface="ＭＳ Ｐゴシック" pitchFamily="33" charset="-128"/>
            </a:endParaRPr>
          </a:p>
          <a:p>
            <a:pPr eaLnBrk="1" hangingPunct="1"/>
            <a:endParaRPr lang="en-US" sz="2200" dirty="0" smtClean="0">
              <a:ea typeface="ＭＳ Ｐゴシック" pitchFamily="33" charset="-128"/>
              <a:cs typeface="ＭＳ Ｐゴシック" pitchFamily="33" charset="-128"/>
            </a:endParaRPr>
          </a:p>
        </p:txBody>
      </p:sp>
      <p:pic>
        <p:nvPicPr>
          <p:cNvPr id="9" name="Picture 16"/>
          <p:cNvPicPr>
            <a:picLocks noChangeAspect="1" noChangeArrowheads="1"/>
          </p:cNvPicPr>
          <p:nvPr/>
        </p:nvPicPr>
        <p:blipFill>
          <a:blip r:embed="rId3"/>
          <a:srcRect/>
          <a:stretch>
            <a:fillRect/>
          </a:stretch>
        </p:blipFill>
        <p:spPr bwMode="auto">
          <a:xfrm>
            <a:off x="228600" y="6165850"/>
            <a:ext cx="1828800" cy="425450"/>
          </a:xfrm>
          <a:prstGeom prst="rect">
            <a:avLst/>
          </a:prstGeom>
          <a:noFill/>
          <a:ln w="9525">
            <a:noFill/>
            <a:miter lim="800000"/>
            <a:headEnd/>
            <a:tailEnd/>
          </a:ln>
        </p:spPr>
      </p:pic>
      <p:pic>
        <p:nvPicPr>
          <p:cNvPr id="10" name="Picture 7" descr="small.Color.png"/>
          <p:cNvPicPr>
            <a:picLocks noChangeAspect="1"/>
          </p:cNvPicPr>
          <p:nvPr/>
        </p:nvPicPr>
        <p:blipFill>
          <a:blip r:embed="rId4"/>
          <a:srcRect/>
          <a:stretch>
            <a:fillRect/>
          </a:stretch>
        </p:blipFill>
        <p:spPr bwMode="auto">
          <a:xfrm>
            <a:off x="8458200" y="6049963"/>
            <a:ext cx="457200" cy="65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lstStyle/>
          <a:p>
            <a:r>
              <a:rPr lang="en-US" b="1" dirty="0" smtClean="0"/>
              <a:t>Health Advocacy Summer Camp:</a:t>
            </a:r>
            <a:br>
              <a:rPr lang="en-US" b="1" dirty="0" smtClean="0"/>
            </a:br>
            <a:r>
              <a:rPr lang="en-US" b="1" dirty="0" smtClean="0"/>
              <a:t>Overview</a:t>
            </a:r>
            <a:endParaRPr lang="en-US" b="1" dirty="0"/>
          </a:p>
        </p:txBody>
      </p:sp>
      <p:sp>
        <p:nvSpPr>
          <p:cNvPr id="3" name="Content Placeholder 2"/>
          <p:cNvSpPr>
            <a:spLocks noGrp="1"/>
          </p:cNvSpPr>
          <p:nvPr>
            <p:ph idx="1"/>
          </p:nvPr>
        </p:nvSpPr>
        <p:spPr>
          <a:xfrm>
            <a:off x="685800" y="1600200"/>
            <a:ext cx="7772400" cy="4419600"/>
          </a:xfrm>
        </p:spPr>
        <p:txBody>
          <a:bodyPr/>
          <a:lstStyle/>
          <a:p>
            <a:r>
              <a:rPr lang="en-US" dirty="0" smtClean="0"/>
              <a:t>Adapted the Public Health Advocacy Curriculum content to a summer camp held at Stanford</a:t>
            </a:r>
          </a:p>
          <a:p>
            <a:pPr lvl="1"/>
            <a:r>
              <a:rPr lang="en-US" dirty="0" smtClean="0"/>
              <a:t>Month long, part time (8 meetings)</a:t>
            </a:r>
          </a:p>
          <a:p>
            <a:pPr lvl="1"/>
            <a:r>
              <a:rPr lang="en-US" dirty="0" smtClean="0"/>
              <a:t>Non-residential</a:t>
            </a:r>
          </a:p>
          <a:p>
            <a:pPr lvl="1"/>
            <a:r>
              <a:rPr lang="en-US" dirty="0" smtClean="0"/>
              <a:t>Near-peer-led public health education</a:t>
            </a:r>
          </a:p>
          <a:p>
            <a:r>
              <a:rPr lang="en-US" dirty="0" smtClean="0"/>
              <a:t>Recruited students from Bay Area High schools, based on student interest</a:t>
            </a:r>
            <a:endParaRPr lang="en-US" sz="2800" dirty="0">
              <a:latin typeface="Times New Roman" pitchFamily="18" charset="0"/>
              <a:cs typeface="Times New Roman" pitchFamily="18" charset="0"/>
            </a:endParaRPr>
          </a:p>
          <a:p>
            <a:pPr lvl="1"/>
            <a:endParaRPr lang="en-US" dirty="0" smtClean="0"/>
          </a:p>
          <a:p>
            <a:endParaRPr lang="en-US" dirty="0" smtClean="0"/>
          </a:p>
          <a:p>
            <a:endParaRPr lang="en-US" dirty="0"/>
          </a:p>
        </p:txBody>
      </p:sp>
    </p:spTree>
    <p:extLst>
      <p:ext uri="{BB962C8B-B14F-4D97-AF65-F5344CB8AC3E}">
        <p14:creationId xmlns:p14="http://schemas.microsoft.com/office/powerpoint/2010/main" val="1570284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Demographics</a:t>
            </a:r>
            <a:endParaRPr lang="en-US" b="1" dirty="0"/>
          </a:p>
        </p:txBody>
      </p:sp>
      <p:sp>
        <p:nvSpPr>
          <p:cNvPr id="3" name="Content Placeholder 2"/>
          <p:cNvSpPr>
            <a:spLocks noGrp="1"/>
          </p:cNvSpPr>
          <p:nvPr>
            <p:ph idx="1"/>
          </p:nvPr>
        </p:nvSpPr>
        <p:spPr>
          <a:xfrm>
            <a:off x="0" y="1524000"/>
            <a:ext cx="9144000" cy="1143000"/>
          </a:xfrm>
        </p:spPr>
        <p:txBody>
          <a:bodyPr/>
          <a:lstStyle/>
          <a:p>
            <a:r>
              <a:rPr lang="en-US" dirty="0" smtClean="0"/>
              <a:t>13 </a:t>
            </a:r>
            <a:r>
              <a:rPr lang="en-US" dirty="0"/>
              <a:t>students selected from </a:t>
            </a:r>
            <a:r>
              <a:rPr lang="en-US" dirty="0" smtClean="0"/>
              <a:t>8 Bay Area high schools</a:t>
            </a: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Average GPA: </a:t>
            </a:r>
            <a:r>
              <a:rPr lang="en-US" dirty="0">
                <a:latin typeface="Times New Roman" pitchFamily="18" charset="0"/>
                <a:cs typeface="Times New Roman" pitchFamily="18" charset="0"/>
              </a:rPr>
              <a:t>3.75</a:t>
            </a:r>
          </a:p>
          <a:p>
            <a:pPr marL="457200" lvl="1"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340057973"/>
              </p:ext>
            </p:extLst>
          </p:nvPr>
        </p:nvGraphicFramePr>
        <p:xfrm>
          <a:off x="228600" y="2819400"/>
          <a:ext cx="5211763" cy="2514600"/>
        </p:xfrm>
        <a:graphic>
          <a:graphicData uri="http://schemas.openxmlformats.org/presentationml/2006/ole">
            <mc:AlternateContent xmlns:mc="http://schemas.openxmlformats.org/markup-compatibility/2006">
              <mc:Choice xmlns:v="urn:schemas-microsoft-com:vml" Requires="v">
                <p:oleObj spid="_x0000_s4359" name="Worksheet" r:id="rId4" imgW="3000393" imgH="1447924" progId="Excel.Sheet.12">
                  <p:embed/>
                </p:oleObj>
              </mc:Choice>
              <mc:Fallback>
                <p:oleObj name="Worksheet" r:id="rId4" imgW="3000393" imgH="1447924" progId="Excel.Sheet.12">
                  <p:embed/>
                  <p:pic>
                    <p:nvPicPr>
                      <p:cNvPr id="0" name="Picture 2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5211763"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47409557"/>
              </p:ext>
            </p:extLst>
          </p:nvPr>
        </p:nvGraphicFramePr>
        <p:xfrm>
          <a:off x="5715000" y="2819400"/>
          <a:ext cx="3048000" cy="2514600"/>
        </p:xfrm>
        <a:graphic>
          <a:graphicData uri="http://schemas.openxmlformats.org/drawingml/2006/table">
            <a:tbl>
              <a:tblPr firstRow="1" bandRow="1">
                <a:effectLst/>
                <a:tableStyleId>{5940675A-B579-460E-94D1-54222C63F5DA}</a:tableStyleId>
              </a:tblPr>
              <a:tblGrid>
                <a:gridCol w="1447800"/>
                <a:gridCol w="1600200"/>
              </a:tblGrid>
              <a:tr h="419100">
                <a:tc>
                  <a:txBody>
                    <a:bodyPr/>
                    <a:lstStyle/>
                    <a:p>
                      <a:r>
                        <a:rPr lang="en-US" sz="2400" dirty="0" smtClean="0"/>
                        <a:t>Male</a:t>
                      </a:r>
                      <a:endParaRPr lang="en-US" sz="2400" dirty="0"/>
                    </a:p>
                  </a:txBody>
                  <a:tcPr marT="0" marB="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r>
                        <a:rPr lang="en-US" sz="2400" dirty="0" smtClean="0"/>
                        <a:t>7</a:t>
                      </a:r>
                      <a:endParaRPr lang="en-US" sz="2400" dirty="0"/>
                    </a:p>
                  </a:txBody>
                  <a:tcPr marT="0" marB="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419100">
                <a:tc>
                  <a:txBody>
                    <a:bodyPr/>
                    <a:lstStyle/>
                    <a:p>
                      <a:r>
                        <a:rPr lang="en-US" sz="2400" dirty="0" smtClean="0"/>
                        <a:t>Female</a:t>
                      </a:r>
                      <a:endParaRPr lang="en-US" sz="2400" dirty="0"/>
                    </a:p>
                  </a:txBody>
                  <a:tcPr marT="0" marB="0">
                    <a:lnL w="28575" cap="flat" cmpd="sng" algn="ctr">
                      <a:solidFill>
                        <a:schemeClr val="tx1"/>
                      </a:solidFill>
                      <a:prstDash val="solid"/>
                      <a:round/>
                      <a:headEnd type="none" w="med" len="med"/>
                      <a:tailEnd type="none" w="med" len="med"/>
                    </a:lnL>
                  </a:tcPr>
                </a:tc>
                <a:tc>
                  <a:txBody>
                    <a:bodyPr/>
                    <a:lstStyle/>
                    <a:p>
                      <a:r>
                        <a:rPr lang="en-US" sz="2400" dirty="0" smtClean="0"/>
                        <a:t>6</a:t>
                      </a:r>
                      <a:endParaRPr lang="en-US" sz="2400" dirty="0"/>
                    </a:p>
                  </a:txBody>
                  <a:tcPr marT="0" marB="0">
                    <a:lnR w="28575" cap="flat" cmpd="sng" algn="ctr">
                      <a:solidFill>
                        <a:schemeClr val="tx1"/>
                      </a:solidFill>
                      <a:prstDash val="solid"/>
                      <a:round/>
                      <a:headEnd type="none" w="med" len="med"/>
                      <a:tailEnd type="none" w="med" len="med"/>
                    </a:lnR>
                  </a:tcPr>
                </a:tc>
              </a:tr>
              <a:tr h="419100">
                <a:tc>
                  <a:txBody>
                    <a:bodyPr/>
                    <a:lstStyle/>
                    <a:p>
                      <a:r>
                        <a:rPr lang="en-US" sz="2400" baseline="0" dirty="0" smtClean="0"/>
                        <a:t>10</a:t>
                      </a:r>
                      <a:r>
                        <a:rPr lang="en-US" sz="2400" baseline="30000" dirty="0" smtClean="0"/>
                        <a:t>th</a:t>
                      </a:r>
                      <a:r>
                        <a:rPr lang="en-US" sz="2400" dirty="0" smtClean="0"/>
                        <a:t> grade</a:t>
                      </a:r>
                      <a:endParaRPr lang="en-US" sz="2400" dirty="0"/>
                    </a:p>
                  </a:txBody>
                  <a:tcPr marT="0" marB="0">
                    <a:lnL w="28575" cap="flat" cmpd="sng" algn="ctr">
                      <a:solidFill>
                        <a:schemeClr val="tx1"/>
                      </a:solidFill>
                      <a:prstDash val="solid"/>
                      <a:round/>
                      <a:headEnd type="none" w="med" len="med"/>
                      <a:tailEnd type="none" w="med" len="med"/>
                    </a:lnL>
                  </a:tcPr>
                </a:tc>
                <a:tc>
                  <a:txBody>
                    <a:bodyPr/>
                    <a:lstStyle/>
                    <a:p>
                      <a:r>
                        <a:rPr lang="en-US" sz="2400" dirty="0" smtClean="0"/>
                        <a:t>2</a:t>
                      </a:r>
                      <a:endParaRPr lang="en-US" sz="2400" dirty="0"/>
                    </a:p>
                  </a:txBody>
                  <a:tcPr marT="0" marB="0">
                    <a:lnR w="28575" cap="flat" cmpd="sng" algn="ctr">
                      <a:solidFill>
                        <a:schemeClr val="tx1"/>
                      </a:solidFill>
                      <a:prstDash val="solid"/>
                      <a:round/>
                      <a:headEnd type="none" w="med" len="med"/>
                      <a:tailEnd type="none" w="med" len="med"/>
                    </a:lnR>
                  </a:tcPr>
                </a:tc>
              </a:tr>
              <a:tr h="419100">
                <a:tc>
                  <a:txBody>
                    <a:bodyPr/>
                    <a:lstStyle/>
                    <a:p>
                      <a:r>
                        <a:rPr lang="en-US" sz="2400" dirty="0" smtClean="0"/>
                        <a:t>11</a:t>
                      </a:r>
                      <a:r>
                        <a:rPr lang="en-US" sz="2400" baseline="30000" dirty="0" smtClean="0"/>
                        <a:t>th</a:t>
                      </a:r>
                      <a:r>
                        <a:rPr lang="en-US" sz="2400" dirty="0" smtClean="0"/>
                        <a:t> grade</a:t>
                      </a:r>
                      <a:endParaRPr lang="en-US" sz="2400" dirty="0"/>
                    </a:p>
                  </a:txBody>
                  <a:tcPr marT="0" marB="0">
                    <a:lnL w="28575" cap="flat" cmpd="sng" algn="ctr">
                      <a:solidFill>
                        <a:schemeClr val="tx1"/>
                      </a:solidFill>
                      <a:prstDash val="solid"/>
                      <a:round/>
                      <a:headEnd type="none" w="med" len="med"/>
                      <a:tailEnd type="none" w="med" len="med"/>
                    </a:lnL>
                  </a:tcPr>
                </a:tc>
                <a:tc>
                  <a:txBody>
                    <a:bodyPr/>
                    <a:lstStyle/>
                    <a:p>
                      <a:r>
                        <a:rPr lang="en-US" sz="2400" dirty="0" smtClean="0"/>
                        <a:t>8</a:t>
                      </a:r>
                      <a:endParaRPr lang="en-US" sz="2400" dirty="0"/>
                    </a:p>
                  </a:txBody>
                  <a:tcPr marT="0" marB="0">
                    <a:lnR w="28575" cap="flat" cmpd="sng" algn="ctr">
                      <a:solidFill>
                        <a:schemeClr val="tx1"/>
                      </a:solidFill>
                      <a:prstDash val="solid"/>
                      <a:round/>
                      <a:headEnd type="none" w="med" len="med"/>
                      <a:tailEnd type="none" w="med" len="med"/>
                    </a:lnR>
                  </a:tcPr>
                </a:tc>
              </a:tr>
              <a:tr h="419100">
                <a:tc>
                  <a:txBody>
                    <a:bodyPr/>
                    <a:lstStyle/>
                    <a:p>
                      <a:r>
                        <a:rPr lang="en-US" sz="2400" dirty="0" smtClean="0"/>
                        <a:t>12</a:t>
                      </a:r>
                      <a:r>
                        <a:rPr lang="en-US" sz="2400" baseline="30000" dirty="0" smtClean="0"/>
                        <a:t>th</a:t>
                      </a:r>
                      <a:r>
                        <a:rPr lang="en-US" sz="2400" dirty="0" smtClean="0"/>
                        <a:t> grade</a:t>
                      </a:r>
                      <a:endParaRPr lang="en-US" sz="2400" dirty="0"/>
                    </a:p>
                  </a:txBody>
                  <a:tcPr marT="0" marB="0">
                    <a:lnL w="28575" cap="flat" cmpd="sng" algn="ctr">
                      <a:solidFill>
                        <a:schemeClr val="tx1"/>
                      </a:solidFill>
                      <a:prstDash val="solid"/>
                      <a:round/>
                      <a:headEnd type="none" w="med" len="med"/>
                      <a:tailEnd type="none" w="med" len="med"/>
                    </a:lnL>
                  </a:tcPr>
                </a:tc>
                <a:tc>
                  <a:txBody>
                    <a:bodyPr/>
                    <a:lstStyle/>
                    <a:p>
                      <a:r>
                        <a:rPr lang="en-US" sz="2400" dirty="0" smtClean="0"/>
                        <a:t>2</a:t>
                      </a:r>
                      <a:endParaRPr lang="en-US" sz="2400" dirty="0"/>
                    </a:p>
                  </a:txBody>
                  <a:tcPr marT="0" marB="0">
                    <a:lnR w="28575" cap="flat" cmpd="sng" algn="ctr">
                      <a:solidFill>
                        <a:schemeClr val="tx1"/>
                      </a:solidFill>
                      <a:prstDash val="solid"/>
                      <a:round/>
                      <a:headEnd type="none" w="med" len="med"/>
                      <a:tailEnd type="none" w="med" len="med"/>
                    </a:lnR>
                  </a:tcPr>
                </a:tc>
              </a:tr>
              <a:tr h="419100">
                <a:tc>
                  <a:txBody>
                    <a:bodyPr/>
                    <a:lstStyle/>
                    <a:p>
                      <a:r>
                        <a:rPr lang="en-US" sz="2400" dirty="0" smtClean="0"/>
                        <a:t>College</a:t>
                      </a:r>
                      <a:endParaRPr lang="en-US" sz="2400" dirty="0"/>
                    </a:p>
                  </a:txBody>
                  <a:tcPr marT="0" marB="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r>
                        <a:rPr lang="en-US" sz="2400" dirty="0" smtClean="0"/>
                        <a:t>1</a:t>
                      </a:r>
                      <a:endParaRPr lang="en-US" sz="2400" dirty="0"/>
                    </a:p>
                  </a:txBody>
                  <a:tcPr marT="0" marB="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9470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0"/>
            <a:ext cx="8763000" cy="1401762"/>
          </a:xfrm>
        </p:spPr>
        <p:txBody>
          <a:bodyPr>
            <a:noAutofit/>
          </a:bodyPr>
          <a:lstStyle/>
          <a:p>
            <a:r>
              <a:rPr lang="en-US" b="1" dirty="0" smtClean="0">
                <a:latin typeface="Times New Roman" pitchFamily="18" charset="0"/>
                <a:cs typeface="Times New Roman" pitchFamily="18" charset="0"/>
              </a:rPr>
              <a:t>Health Advocacy Summer Camp:</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Content</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81000" y="1600200"/>
            <a:ext cx="8229600" cy="4297363"/>
          </a:xfrm>
        </p:spPr>
        <p:txBody>
          <a:bodyPr>
            <a:noAutofit/>
          </a:bodyPr>
          <a:lstStyle/>
          <a:p>
            <a:r>
              <a:rPr lang="en-US" dirty="0" smtClean="0">
                <a:latin typeface="+mj-lt"/>
                <a:ea typeface="Kozuka Mincho Pr6N M" pitchFamily="18" charset="-128"/>
                <a:cs typeface="Times New Roman" pitchFamily="18" charset="0"/>
              </a:rPr>
              <a:t>Module and case-study based teaching</a:t>
            </a:r>
          </a:p>
          <a:p>
            <a:pPr lvl="1"/>
            <a:r>
              <a:rPr lang="en-US" sz="3200" dirty="0" smtClean="0">
                <a:latin typeface="+mj-lt"/>
                <a:ea typeface="Kozuka Mincho Pr6N M" pitchFamily="18" charset="-128"/>
                <a:cs typeface="Times New Roman" pitchFamily="18" charset="0"/>
              </a:rPr>
              <a:t>Obesity</a:t>
            </a:r>
          </a:p>
          <a:p>
            <a:pPr lvl="1"/>
            <a:r>
              <a:rPr lang="en-US" sz="3200" dirty="0" smtClean="0">
                <a:latin typeface="+mj-lt"/>
                <a:ea typeface="Kozuka Mincho Pr6N M" pitchFamily="18" charset="-128"/>
                <a:cs typeface="Times New Roman" pitchFamily="18" charset="0"/>
              </a:rPr>
              <a:t>Tobacco</a:t>
            </a:r>
          </a:p>
          <a:p>
            <a:pPr lvl="1"/>
            <a:r>
              <a:rPr lang="en-US" sz="3200" dirty="0" smtClean="0">
                <a:latin typeface="+mj-lt"/>
                <a:ea typeface="Kozuka Mincho Pr6N M" pitchFamily="18" charset="-128"/>
                <a:cs typeface="Times New Roman" pitchFamily="18" charset="0"/>
              </a:rPr>
              <a:t>Environmental connections to health</a:t>
            </a:r>
          </a:p>
          <a:p>
            <a:r>
              <a:rPr lang="en-US" dirty="0">
                <a:latin typeface="+mj-lt"/>
              </a:rPr>
              <a:t>Experiential </a:t>
            </a:r>
            <a:r>
              <a:rPr lang="en-US" dirty="0" smtClean="0">
                <a:latin typeface="+mj-lt"/>
              </a:rPr>
              <a:t>learning </a:t>
            </a:r>
            <a:r>
              <a:rPr lang="en-US" dirty="0">
                <a:latin typeface="+mj-lt"/>
              </a:rPr>
              <a:t>a</a:t>
            </a:r>
            <a:r>
              <a:rPr lang="en-US" dirty="0" smtClean="0">
                <a:latin typeface="+mj-lt"/>
              </a:rPr>
              <a:t>ctivities</a:t>
            </a:r>
            <a:endParaRPr lang="en-US" dirty="0">
              <a:latin typeface="+mj-lt"/>
            </a:endParaRPr>
          </a:p>
          <a:p>
            <a:pPr lvl="1"/>
            <a:r>
              <a:rPr lang="en-US" sz="3200" dirty="0">
                <a:latin typeface="+mj-lt"/>
              </a:rPr>
              <a:t>Health </a:t>
            </a:r>
            <a:r>
              <a:rPr lang="en-US" sz="3200" dirty="0" smtClean="0">
                <a:latin typeface="+mj-lt"/>
              </a:rPr>
              <a:t>disparities mapping</a:t>
            </a:r>
            <a:endParaRPr lang="en-US" sz="3200" dirty="0">
              <a:latin typeface="+mj-lt"/>
            </a:endParaRPr>
          </a:p>
          <a:p>
            <a:pPr lvl="1"/>
            <a:r>
              <a:rPr lang="en-US" sz="3200" dirty="0">
                <a:latin typeface="+mj-lt"/>
              </a:rPr>
              <a:t>City </a:t>
            </a:r>
            <a:r>
              <a:rPr lang="en-US" sz="3200" dirty="0" smtClean="0">
                <a:latin typeface="+mj-lt"/>
              </a:rPr>
              <a:t>council meeting</a:t>
            </a:r>
            <a:endParaRPr lang="en-US" sz="3200" dirty="0">
              <a:latin typeface="+mj-lt"/>
            </a:endParaRPr>
          </a:p>
        </p:txBody>
      </p:sp>
    </p:spTree>
    <p:extLst>
      <p:ext uri="{BB962C8B-B14F-4D97-AF65-F5344CB8AC3E}">
        <p14:creationId xmlns:p14="http://schemas.microsoft.com/office/powerpoint/2010/main" val="3273953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jal\Pictures\Pictures\2011\Stanford Health Advocacy Summer Camp 2011\summer 2011 01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t="17538"/>
          <a:stretch/>
        </p:blipFill>
        <p:spPr bwMode="auto">
          <a:xfrm>
            <a:off x="25400" y="1600200"/>
            <a:ext cx="2272286" cy="15538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1520386"/>
            <a:ext cx="2143125" cy="156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7"/>
          <p:cNvSpPr>
            <a:spLocks noGrp="1"/>
          </p:cNvSpPr>
          <p:nvPr>
            <p:ph type="title"/>
          </p:nvPr>
        </p:nvSpPr>
        <p:spPr>
          <a:xfrm>
            <a:off x="0" y="0"/>
            <a:ext cx="9138906" cy="1219200"/>
          </a:xfrm>
        </p:spPr>
        <p:txBody>
          <a:bodyPr>
            <a:noAutofit/>
          </a:bodyPr>
          <a:lstStyle/>
          <a:p>
            <a:r>
              <a:rPr lang="en-US" b="1" dirty="0"/>
              <a:t>Health Advocacy Summer Camp</a:t>
            </a:r>
            <a:r>
              <a:rPr lang="en-US" b="1" dirty="0" smtClean="0"/>
              <a:t>:</a:t>
            </a:r>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Health Disparities Mapping</a:t>
            </a:r>
            <a:endParaRPr lang="en-US" b="1"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3154094"/>
            <a:ext cx="2279359" cy="178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3083658"/>
            <a:ext cx="2138031" cy="166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46295" y="1655082"/>
            <a:ext cx="4357114" cy="4893647"/>
          </a:xfrm>
          <a:prstGeom prst="rect">
            <a:avLst/>
          </a:prstGeom>
          <a:noFill/>
        </p:spPr>
        <p:txBody>
          <a:bodyPr wrap="square" rtlCol="0">
            <a:spAutoFit/>
          </a:bodyPr>
          <a:lstStyle/>
          <a:p>
            <a:pPr algn="l"/>
            <a:r>
              <a:rPr lang="en-US" spc="-50" dirty="0" smtClean="0"/>
              <a:t>“I </a:t>
            </a:r>
            <a:r>
              <a:rPr lang="en-US" spc="-50" dirty="0"/>
              <a:t>saw the bike </a:t>
            </a:r>
            <a:r>
              <a:rPr lang="en-US" spc="-50" dirty="0" smtClean="0"/>
              <a:t>lanes immediately disappear</a:t>
            </a:r>
            <a:r>
              <a:rPr lang="en-US" spc="-50" dirty="0"/>
              <a:t>, and new, two-story houses transform into run-down </a:t>
            </a:r>
            <a:r>
              <a:rPr lang="en-US" spc="-50" dirty="0" smtClean="0"/>
              <a:t>apartment complexes… </a:t>
            </a:r>
            <a:r>
              <a:rPr lang="en-US" spc="-50" dirty="0"/>
              <a:t>It </a:t>
            </a:r>
            <a:r>
              <a:rPr lang="en-US" spc="-50" dirty="0" smtClean="0"/>
              <a:t>was shocking </a:t>
            </a:r>
            <a:r>
              <a:rPr lang="en-US" spc="-50" dirty="0"/>
              <a:t>to see how </a:t>
            </a:r>
            <a:r>
              <a:rPr lang="en-US" b="1" spc="-50" dirty="0"/>
              <a:t>two communities, within the same city and less than a mile from </a:t>
            </a:r>
            <a:r>
              <a:rPr lang="en-US" b="1" spc="-50" dirty="0" smtClean="0"/>
              <a:t>one another</a:t>
            </a:r>
            <a:r>
              <a:rPr lang="en-US" b="1" spc="-50" dirty="0"/>
              <a:t>, were so </a:t>
            </a:r>
            <a:r>
              <a:rPr lang="en-US" b="1" spc="-50" dirty="0" smtClean="0"/>
              <a:t>different</a:t>
            </a:r>
            <a:r>
              <a:rPr lang="en-US" spc="-50" dirty="0" smtClean="0"/>
              <a:t>…It </a:t>
            </a:r>
            <a:r>
              <a:rPr lang="en-US" spc="-50" dirty="0"/>
              <a:t>dawned on me that the businesses in </a:t>
            </a:r>
            <a:r>
              <a:rPr lang="en-US" spc="-50" dirty="0" smtClean="0"/>
              <a:t>the communities </a:t>
            </a:r>
            <a:r>
              <a:rPr lang="en-US" spc="-50" dirty="0"/>
              <a:t>were the determinants of the communities’ overall health</a:t>
            </a:r>
            <a:r>
              <a:rPr lang="en-US" spc="-50" dirty="0" smtClean="0"/>
              <a:t>.”</a:t>
            </a:r>
          </a:p>
          <a:p>
            <a:pPr algn="l"/>
            <a:r>
              <a:rPr lang="en-US" spc="-50" dirty="0" smtClean="0"/>
              <a:t>-Female, Junior</a:t>
            </a:r>
          </a:p>
        </p:txBody>
      </p:sp>
    </p:spTree>
    <p:extLst>
      <p:ext uri="{BB962C8B-B14F-4D97-AF65-F5344CB8AC3E}">
        <p14:creationId xmlns:p14="http://schemas.microsoft.com/office/powerpoint/2010/main" val="2173977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City Council Meeting</a:t>
            </a:r>
            <a:endParaRPr lang="en-US" b="1" dirty="0"/>
          </a:p>
        </p:txBody>
      </p:sp>
      <p:sp>
        <p:nvSpPr>
          <p:cNvPr id="4" name="Content Placeholder 3"/>
          <p:cNvSpPr>
            <a:spLocks noGrp="1"/>
          </p:cNvSpPr>
          <p:nvPr>
            <p:ph idx="1"/>
          </p:nvPr>
        </p:nvSpPr>
        <p:spPr>
          <a:xfrm>
            <a:off x="0" y="1600200"/>
            <a:ext cx="9144000" cy="4495800"/>
          </a:xfrm>
        </p:spPr>
        <p:txBody>
          <a:bodyPr/>
          <a:lstStyle/>
          <a:p>
            <a:pPr marL="0" indent="0">
              <a:buNone/>
            </a:pPr>
            <a:r>
              <a:rPr lang="en-US" sz="2400" dirty="0" smtClean="0"/>
              <a:t>“Walking </a:t>
            </a:r>
            <a:r>
              <a:rPr lang="en-US" sz="2400" dirty="0"/>
              <a:t>into city council I expected a polished meeting, but what the meeting lacked in luster, it made up for in character. I did not expect the council members to allow the city to voice its opinion. </a:t>
            </a:r>
            <a:r>
              <a:rPr lang="en-US" sz="2400" b="1" dirty="0"/>
              <a:t>When the forum was opened up, I felt that sense of community in EPA come alive</a:t>
            </a:r>
            <a:r>
              <a:rPr lang="en-US" sz="2400" dirty="0"/>
              <a:t>. It was one thing to allow the council to vote on large projects and events that I, or other people have never heard of, but by allowing the community to voice itself, we were brought back to a personal level. </a:t>
            </a:r>
            <a:r>
              <a:rPr lang="en-US" sz="2400" b="1" dirty="0"/>
              <a:t>I loved how the people came to the podium to argue their cases and how they spoke so vehemently </a:t>
            </a:r>
            <a:r>
              <a:rPr lang="en-US" sz="2400" dirty="0"/>
              <a:t>about the corruption afflicting the city… From the joking of the mayor to the different neighborhoods, represented, </a:t>
            </a:r>
            <a:r>
              <a:rPr lang="en-US" sz="2400" b="1" dirty="0"/>
              <a:t>one could see a glimpse of what my city </a:t>
            </a:r>
            <a:r>
              <a:rPr lang="en-US" sz="2400" b="1" dirty="0" smtClean="0"/>
              <a:t>was [-] </a:t>
            </a:r>
            <a:r>
              <a:rPr lang="en-US" sz="2400" b="1" dirty="0"/>
              <a:t>a collective</a:t>
            </a:r>
            <a:r>
              <a:rPr lang="en-US" sz="2400" dirty="0" smtClean="0"/>
              <a:t>.”</a:t>
            </a:r>
            <a:r>
              <a:rPr lang="en-US" sz="2400" b="1" dirty="0" smtClean="0"/>
              <a:t>		</a:t>
            </a:r>
            <a:r>
              <a:rPr lang="en-US" sz="2400" dirty="0" smtClean="0"/>
              <a:t>-Male, Senior, EPA resident</a:t>
            </a:r>
            <a:endParaRPr lang="en-US" sz="2400" dirty="0"/>
          </a:p>
        </p:txBody>
      </p:sp>
    </p:spTree>
    <p:extLst>
      <p:ext uri="{BB962C8B-B14F-4D97-AF65-F5344CB8AC3E}">
        <p14:creationId xmlns:p14="http://schemas.microsoft.com/office/powerpoint/2010/main" val="1861442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Health Advocacy Summer Camp:</a:t>
            </a:r>
            <a:br>
              <a:rPr lang="en-US" b="1" dirty="0" smtClean="0"/>
            </a:br>
            <a:r>
              <a:rPr lang="en-US" b="1" dirty="0" smtClean="0"/>
              <a:t>City Council Meeting</a:t>
            </a:r>
            <a:endParaRPr lang="en-US" b="1" dirty="0"/>
          </a:p>
        </p:txBody>
      </p:sp>
      <p:sp>
        <p:nvSpPr>
          <p:cNvPr id="6" name="Content Placeholder 5"/>
          <p:cNvSpPr>
            <a:spLocks noGrp="1"/>
          </p:cNvSpPr>
          <p:nvPr>
            <p:ph idx="1"/>
          </p:nvPr>
        </p:nvSpPr>
        <p:spPr>
          <a:xfrm>
            <a:off x="0" y="1524000"/>
            <a:ext cx="9144000" cy="4572000"/>
          </a:xfrm>
        </p:spPr>
        <p:txBody>
          <a:bodyPr/>
          <a:lstStyle/>
          <a:p>
            <a:pPr marL="0" indent="0">
              <a:buNone/>
            </a:pPr>
            <a:r>
              <a:rPr lang="en-US" sz="2400" b="1" dirty="0" smtClean="0"/>
              <a:t>“My </a:t>
            </a:r>
            <a:r>
              <a:rPr lang="en-US" sz="2400" b="1" dirty="0"/>
              <a:t>predictions on what the meeting would be [like</a:t>
            </a:r>
            <a:r>
              <a:rPr lang="en-US" sz="2400" b="1" dirty="0" smtClean="0"/>
              <a:t>] </a:t>
            </a:r>
            <a:r>
              <a:rPr lang="en-US" sz="2400" b="1" dirty="0"/>
              <a:t>was challenged as soon as I walked into the room. Almost immediately, I could feel a </a:t>
            </a:r>
            <a:r>
              <a:rPr lang="en-US" sz="2400" b="1" dirty="0" smtClean="0"/>
              <a:t>sense </a:t>
            </a:r>
            <a:r>
              <a:rPr lang="en-US" sz="2400" b="1" dirty="0"/>
              <a:t>of community. </a:t>
            </a:r>
            <a:r>
              <a:rPr lang="en-US" sz="2400" dirty="0"/>
              <a:t>People were hugging each other, greeting </a:t>
            </a:r>
            <a:r>
              <a:rPr lang="en-US" sz="2400" dirty="0" smtClean="0"/>
              <a:t>[one] another</a:t>
            </a:r>
            <a:r>
              <a:rPr lang="en-US" sz="2400" dirty="0"/>
              <a:t>, discussing city issues, etc. I could tell that the community was well integrated and wanted to work toward solving their </a:t>
            </a:r>
            <a:r>
              <a:rPr lang="en-US" sz="2400" dirty="0" smtClean="0"/>
              <a:t>problems… the </a:t>
            </a:r>
            <a:r>
              <a:rPr lang="en-US" sz="2400" dirty="0"/>
              <a:t>council of East Palo Alto wanted to </a:t>
            </a:r>
            <a:r>
              <a:rPr lang="en-US" sz="2400" dirty="0" smtClean="0"/>
              <a:t>[get] rid </a:t>
            </a:r>
            <a:r>
              <a:rPr lang="en-US" sz="2400" dirty="0"/>
              <a:t>of unused railroad tracks for the purpose of bike lanes. The fact that the council and the city wanted to make bike lanes regardless of the debt told me that they wanted to make the community safer and a better place to </a:t>
            </a:r>
            <a:r>
              <a:rPr lang="en-US" sz="2400" dirty="0" smtClean="0"/>
              <a:t>live. </a:t>
            </a:r>
            <a:r>
              <a:rPr lang="en-US" sz="2400" b="1" dirty="0" smtClean="0"/>
              <a:t>Although these issues seemed minor, they further emphasized to me that the city really wants to make its community better one and are willing to take steps toward it.</a:t>
            </a:r>
            <a:r>
              <a:rPr lang="en-US" sz="2400" dirty="0" smtClean="0"/>
              <a:t>”</a:t>
            </a:r>
            <a:r>
              <a:rPr lang="en-US" sz="2400" b="1" dirty="0" smtClean="0"/>
              <a:t> 		</a:t>
            </a:r>
            <a:r>
              <a:rPr lang="en-US" sz="2400" dirty="0" smtClean="0"/>
              <a:t>-Male, Sophomore, Non-EPA resident</a:t>
            </a:r>
            <a:endParaRPr lang="en-US" sz="2400" b="1" dirty="0"/>
          </a:p>
        </p:txBody>
      </p:sp>
    </p:spTree>
    <p:extLst>
      <p:ext uri="{BB962C8B-B14F-4D97-AF65-F5344CB8AC3E}">
        <p14:creationId xmlns:p14="http://schemas.microsoft.com/office/powerpoint/2010/main" val="3259111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371600"/>
          </a:xfrm>
        </p:spPr>
        <p:txBody>
          <a:bodyPr>
            <a:noAutofit/>
          </a:bodyPr>
          <a:lstStyle/>
          <a:p>
            <a:r>
              <a:rPr lang="en-US" b="1" dirty="0" smtClean="0">
                <a:latin typeface="Times New Roman" pitchFamily="18" charset="0"/>
                <a:cs typeface="Times New Roman" pitchFamily="18" charset="0"/>
              </a:rPr>
              <a:t>Health Advocacy Summer Camp:</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Student Advocacy Projects</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828800"/>
            <a:ext cx="8229600" cy="4038600"/>
          </a:xfrm>
        </p:spPr>
        <p:txBody>
          <a:bodyPr>
            <a:normAutofit/>
          </a:bodyPr>
          <a:lstStyle/>
          <a:p>
            <a:r>
              <a:rPr lang="en-US" dirty="0" smtClean="0">
                <a:latin typeface="Times New Roman" pitchFamily="18" charset="0"/>
                <a:cs typeface="Times New Roman" pitchFamily="18" charset="0"/>
              </a:rPr>
              <a:t>Students researched and created advocacy proposals for a wide variety of topics, such as:</a:t>
            </a:r>
          </a:p>
          <a:p>
            <a:pPr lvl="1"/>
            <a:r>
              <a:rPr lang="en-US" dirty="0">
                <a:latin typeface="Times New Roman" pitchFamily="18" charset="0"/>
                <a:cs typeface="Times New Roman" pitchFamily="18" charset="0"/>
              </a:rPr>
              <a:t>Plastic </a:t>
            </a:r>
            <a:r>
              <a:rPr lang="en-US" dirty="0" smtClean="0">
                <a:latin typeface="Times New Roman" pitchFamily="18" charset="0"/>
                <a:cs typeface="Times New Roman" pitchFamily="18" charset="0"/>
              </a:rPr>
              <a:t>bottle usage</a:t>
            </a:r>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Breastfeeding</a:t>
            </a:r>
          </a:p>
          <a:p>
            <a:pPr lvl="1"/>
            <a:r>
              <a:rPr lang="en-US" dirty="0" smtClean="0">
                <a:latin typeface="Times New Roman" pitchFamily="18" charset="0"/>
                <a:cs typeface="Times New Roman" pitchFamily="18" charset="0"/>
              </a:rPr>
              <a:t>Nutrition in elementary schools</a:t>
            </a:r>
          </a:p>
          <a:p>
            <a:pPr lvl="1"/>
            <a:r>
              <a:rPr lang="en-US" dirty="0" smtClean="0">
                <a:latin typeface="Times New Roman" pitchFamily="18" charset="0"/>
                <a:cs typeface="Times New Roman" pitchFamily="18" charset="0"/>
              </a:rPr>
              <a:t>Physical activity in high schools</a:t>
            </a:r>
          </a:p>
          <a:p>
            <a:pPr lvl="1"/>
            <a:r>
              <a:rPr lang="en-US" dirty="0">
                <a:latin typeface="Times New Roman" pitchFamily="18" charset="0"/>
                <a:cs typeface="Times New Roman" pitchFamily="18" charset="0"/>
              </a:rPr>
              <a:t>Beef </a:t>
            </a:r>
            <a:r>
              <a:rPr lang="en-US" dirty="0" smtClean="0">
                <a:latin typeface="Times New Roman" pitchFamily="18" charset="0"/>
                <a:cs typeface="Times New Roman" pitchFamily="18" charset="0"/>
              </a:rPr>
              <a:t>consumption</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47621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762000"/>
            <a:ext cx="7239000" cy="1447800"/>
          </a:xfrm>
        </p:spPr>
        <p:txBody>
          <a:bodyPr/>
          <a:lstStyle/>
          <a:p>
            <a:r>
              <a:rPr lang="en-US" altLang="zh-TW" sz="3200">
                <a:latin typeface="Times New Roman" pitchFamily="18" charset="0"/>
                <a:ea typeface="新細明體" charset="-120"/>
              </a:rPr>
              <a:t>“</a:t>
            </a:r>
            <a:r>
              <a:rPr lang="en-US" altLang="zh-TW" sz="3200" b="1" i="1">
                <a:latin typeface="Times New Roman" pitchFamily="18" charset="0"/>
                <a:ea typeface="新細明體" charset="-120"/>
              </a:rPr>
              <a:t>So pure, we promise nothing</a:t>
            </a:r>
            <a:r>
              <a:rPr lang="en-US" altLang="zh-TW" sz="3200">
                <a:latin typeface="Times New Roman" pitchFamily="18" charset="0"/>
                <a:ea typeface="新細明體" charset="-120"/>
              </a:rPr>
              <a:t>”: </a:t>
            </a:r>
            <a:br>
              <a:rPr lang="en-US" altLang="zh-TW" sz="3200">
                <a:latin typeface="Times New Roman" pitchFamily="18" charset="0"/>
                <a:ea typeface="新細明體" charset="-120"/>
              </a:rPr>
            </a:br>
            <a:r>
              <a:rPr lang="en-US" altLang="zh-TW" sz="3200">
                <a:latin typeface="Times New Roman" pitchFamily="18" charset="0"/>
                <a:ea typeface="新細明體" charset="-120"/>
              </a:rPr>
              <a:t>a diagnosis of bottled water</a:t>
            </a:r>
          </a:p>
        </p:txBody>
      </p:sp>
      <p:sp>
        <p:nvSpPr>
          <p:cNvPr id="2051" name="Rectangle 3"/>
          <p:cNvSpPr>
            <a:spLocks noGrp="1" noChangeArrowheads="1"/>
          </p:cNvSpPr>
          <p:nvPr>
            <p:ph type="subTitle" idx="1"/>
          </p:nvPr>
        </p:nvSpPr>
        <p:spPr>
          <a:xfrm>
            <a:off x="4114800" y="4572000"/>
            <a:ext cx="5410200" cy="838200"/>
          </a:xfrm>
        </p:spPr>
        <p:txBody>
          <a:bodyPr/>
          <a:lstStyle/>
          <a:p>
            <a:r>
              <a:rPr lang="en-US" altLang="zh-TW" sz="2800" b="1">
                <a:ea typeface="新細明體" charset="-120"/>
              </a:rPr>
              <a:t>By Stephen Chen</a:t>
            </a:r>
          </a:p>
        </p:txBody>
      </p:sp>
      <p:pic>
        <p:nvPicPr>
          <p:cNvPr id="2053" name="Picture 5" descr="dasani_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8913"/>
            <a:ext cx="4800600" cy="390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18575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 t="-1478"/>
          <a:stretch/>
        </p:blipFill>
        <p:spPr bwMode="auto">
          <a:xfrm>
            <a:off x="0" y="-76200"/>
            <a:ext cx="9144000" cy="684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97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ctrTitle"/>
          </p:nvPr>
        </p:nvSpPr>
        <p:spPr>
          <a:xfrm>
            <a:off x="2057400" y="762000"/>
            <a:ext cx="4343400" cy="1676400"/>
          </a:xfrm>
        </p:spPr>
        <p:txBody>
          <a:bodyPr/>
          <a:lstStyle/>
          <a:p>
            <a:r>
              <a:rPr lang="en-US" sz="8200" dirty="0" smtClean="0"/>
              <a:t>Nutrition</a:t>
            </a:r>
            <a:endParaRPr lang="en-US" sz="8200" dirty="0"/>
          </a:p>
        </p:txBody>
      </p:sp>
      <p:sp>
        <p:nvSpPr>
          <p:cNvPr id="36870" name="Rectangle 6"/>
          <p:cNvSpPr>
            <a:spLocks noChangeArrowheads="1"/>
          </p:cNvSpPr>
          <p:nvPr/>
        </p:nvSpPr>
        <p:spPr bwMode="auto">
          <a:xfrm>
            <a:off x="2514600" y="1905000"/>
            <a:ext cx="4114800" cy="1143000"/>
          </a:xfrm>
          <a:prstGeom prst="rect">
            <a:avLst/>
          </a:prstGeom>
          <a:noFill/>
          <a:ln w="9525">
            <a:noFill/>
            <a:miter lim="800000"/>
            <a:headEnd/>
            <a:tailEnd/>
          </a:ln>
          <a:effectLst/>
        </p:spPr>
        <p:txBody>
          <a:bodyPr anchor="ctr"/>
          <a:lstStyle/>
          <a:p>
            <a:pPr algn="ctr" eaLnBrk="1" hangingPunct="1"/>
            <a:r>
              <a:rPr lang="en-US" sz="8200" dirty="0" smtClean="0">
                <a:solidFill>
                  <a:srgbClr val="000000"/>
                </a:solidFill>
                <a:latin typeface="Century Gothic" pitchFamily="34" charset="0"/>
                <a:ea typeface="+mn-ea"/>
                <a:cs typeface="+mn-cs"/>
              </a:rPr>
              <a:t>in </a:t>
            </a:r>
            <a:endParaRPr lang="en-US" sz="8200" dirty="0">
              <a:solidFill>
                <a:srgbClr val="000000"/>
              </a:solidFill>
              <a:latin typeface="Century Gothic" pitchFamily="34" charset="0"/>
              <a:ea typeface="+mn-ea"/>
              <a:cs typeface="+mn-cs"/>
            </a:endParaRPr>
          </a:p>
        </p:txBody>
      </p:sp>
      <p:sp>
        <p:nvSpPr>
          <p:cNvPr id="36871" name="Rectangle 7"/>
          <p:cNvSpPr>
            <a:spLocks noChangeArrowheads="1"/>
          </p:cNvSpPr>
          <p:nvPr/>
        </p:nvSpPr>
        <p:spPr bwMode="auto">
          <a:xfrm>
            <a:off x="2057400" y="2514600"/>
            <a:ext cx="5029200" cy="1524000"/>
          </a:xfrm>
          <a:prstGeom prst="rect">
            <a:avLst/>
          </a:prstGeom>
          <a:noFill/>
          <a:ln w="9525">
            <a:noFill/>
            <a:miter lim="800000"/>
            <a:headEnd/>
            <a:tailEnd/>
          </a:ln>
          <a:effectLst/>
        </p:spPr>
        <p:txBody>
          <a:bodyPr anchor="ctr"/>
          <a:lstStyle/>
          <a:p>
            <a:pPr algn="ctr" eaLnBrk="1" hangingPunct="1"/>
            <a:r>
              <a:rPr lang="en-US" sz="8200" dirty="0" smtClean="0">
                <a:solidFill>
                  <a:srgbClr val="000000"/>
                </a:solidFill>
                <a:latin typeface="Century Gothic" pitchFamily="34" charset="0"/>
                <a:ea typeface="+mn-ea"/>
                <a:cs typeface="+mn-cs"/>
              </a:rPr>
              <a:t>School</a:t>
            </a:r>
            <a:endParaRPr lang="en-US" sz="8200" dirty="0">
              <a:solidFill>
                <a:srgbClr val="000000"/>
              </a:solidFill>
              <a:latin typeface="Century Gothic" pitchFamily="34" charset="0"/>
              <a:ea typeface="+mn-ea"/>
              <a:cs typeface="+mn-cs"/>
            </a:endParaRPr>
          </a:p>
        </p:txBody>
      </p:sp>
      <p:sp>
        <p:nvSpPr>
          <p:cNvPr id="36869" name="Rectangle 5"/>
          <p:cNvSpPr>
            <a:spLocks noGrp="1" noChangeArrowheads="1"/>
          </p:cNvSpPr>
          <p:nvPr>
            <p:ph type="subTitle" idx="1"/>
          </p:nvPr>
        </p:nvSpPr>
        <p:spPr>
          <a:xfrm>
            <a:off x="3124200" y="3962400"/>
            <a:ext cx="2819400" cy="317500"/>
          </a:xfrm>
        </p:spPr>
        <p:txBody>
          <a:bodyPr/>
          <a:lstStyle/>
          <a:p>
            <a:r>
              <a:rPr lang="en-US" sz="1400" dirty="0" smtClean="0"/>
              <a:t>By Milan Mishra</a:t>
            </a:r>
          </a:p>
          <a:p>
            <a:r>
              <a:rPr lang="en-US" sz="1400" dirty="0" smtClean="0"/>
              <a:t>Stanford Health Advocacy Summer Camp</a:t>
            </a:r>
            <a:endParaRPr lang="en-US" sz="1400" dirty="0"/>
          </a:p>
        </p:txBody>
      </p:sp>
    </p:spTree>
    <p:extLst>
      <p:ext uri="{BB962C8B-B14F-4D97-AF65-F5344CB8AC3E}">
        <p14:creationId xmlns:p14="http://schemas.microsoft.com/office/powerpoint/2010/main" val="3957000758"/>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Presentation Outline</a:t>
            </a:r>
            <a:endParaRPr lang="en-US" b="1" dirty="0"/>
          </a:p>
        </p:txBody>
      </p:sp>
      <p:sp>
        <p:nvSpPr>
          <p:cNvPr id="5" name="Content Placeholder 4"/>
          <p:cNvSpPr>
            <a:spLocks noGrp="1"/>
          </p:cNvSpPr>
          <p:nvPr>
            <p:ph idx="1"/>
          </p:nvPr>
        </p:nvSpPr>
        <p:spPr>
          <a:xfrm>
            <a:off x="0" y="1524000"/>
            <a:ext cx="9144000" cy="4572000"/>
          </a:xfrm>
        </p:spPr>
        <p:txBody>
          <a:bodyPr/>
          <a:lstStyle/>
          <a:p>
            <a:pPr>
              <a:spcBef>
                <a:spcPts val="600"/>
              </a:spcBef>
            </a:pPr>
            <a:r>
              <a:rPr lang="en-US" dirty="0" smtClean="0"/>
              <a:t>Teacher-led vs. peer-led public health education</a:t>
            </a:r>
          </a:p>
          <a:p>
            <a:pPr>
              <a:spcBef>
                <a:spcPts val="600"/>
              </a:spcBef>
            </a:pPr>
            <a:r>
              <a:rPr lang="en-US" dirty="0" smtClean="0"/>
              <a:t>Stanford Health Advocacy Summer Camp</a:t>
            </a:r>
          </a:p>
          <a:p>
            <a:pPr>
              <a:spcBef>
                <a:spcPts val="600"/>
              </a:spcBef>
            </a:pPr>
            <a:r>
              <a:rPr lang="en-US" dirty="0" smtClean="0"/>
              <a:t>Public Health Advocacy Workshops</a:t>
            </a:r>
          </a:p>
          <a:p>
            <a:pPr lvl="1">
              <a:spcBef>
                <a:spcPts val="600"/>
              </a:spcBef>
            </a:pPr>
            <a:r>
              <a:rPr lang="en-US" dirty="0" smtClean="0"/>
              <a:t>Content &amp; format</a:t>
            </a:r>
          </a:p>
          <a:p>
            <a:pPr lvl="1">
              <a:spcBef>
                <a:spcPts val="600"/>
              </a:spcBef>
            </a:pPr>
            <a:r>
              <a:rPr lang="en-US" dirty="0" smtClean="0"/>
              <a:t>Implementation</a:t>
            </a:r>
          </a:p>
          <a:p>
            <a:pPr lvl="1">
              <a:spcBef>
                <a:spcPts val="600"/>
              </a:spcBef>
            </a:pPr>
            <a:r>
              <a:rPr lang="en-US" dirty="0" smtClean="0"/>
              <a:t>Evaluation</a:t>
            </a:r>
          </a:p>
          <a:p>
            <a:pPr lvl="1">
              <a:spcBef>
                <a:spcPts val="600"/>
              </a:spcBef>
            </a:pPr>
            <a:r>
              <a:rPr lang="en-US" dirty="0" smtClean="0"/>
              <a:t>Dissemination</a:t>
            </a:r>
          </a:p>
          <a:p>
            <a:pPr>
              <a:spcBef>
                <a:spcPts val="600"/>
              </a:spcBef>
            </a:pPr>
            <a:r>
              <a:rPr lang="en-US" dirty="0" smtClean="0"/>
              <a:t>Discussion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Plate Posters in </a:t>
            </a:r>
            <a:r>
              <a:rPr lang="en-US" smtClean="0"/>
              <a:t>Evergreen Elementary</a:t>
            </a:r>
            <a:endParaRPr lang="en-US" dirty="0"/>
          </a:p>
        </p:txBody>
      </p:sp>
      <p:sp>
        <p:nvSpPr>
          <p:cNvPr id="3" name="Content Placeholder 2"/>
          <p:cNvSpPr>
            <a:spLocks noGrp="1"/>
          </p:cNvSpPr>
          <p:nvPr>
            <p:ph idx="1"/>
          </p:nvPr>
        </p:nvSpPr>
        <p:spPr/>
        <p:txBody>
          <a:bodyPr/>
          <a:lstStyle/>
          <a:p>
            <a:r>
              <a:rPr lang="en-US" dirty="0" smtClean="0"/>
              <a:t>Positioned inside the cafeteria</a:t>
            </a:r>
          </a:p>
          <a:p>
            <a:r>
              <a:rPr lang="en-US" dirty="0" smtClean="0"/>
              <a:t>Influence kids on what choices they make</a:t>
            </a:r>
          </a:p>
          <a:p>
            <a:pPr>
              <a:buNone/>
            </a:pP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2286000" y="2438400"/>
            <a:ext cx="4229100" cy="3492474"/>
          </a:xfrm>
          <a:prstGeom prst="rect">
            <a:avLst/>
          </a:prstGeom>
          <a:noFill/>
          <a:ln w="9525">
            <a:noFill/>
            <a:miter lim="800000"/>
            <a:headEnd/>
            <a:tailEnd/>
          </a:ln>
          <a:effectLst/>
        </p:spPr>
      </p:pic>
    </p:spTree>
    <p:extLst>
      <p:ext uri="{BB962C8B-B14F-4D97-AF65-F5344CB8AC3E}">
        <p14:creationId xmlns:p14="http://schemas.microsoft.com/office/powerpoint/2010/main" val="215330181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263"/>
            <a:ext cx="7467600" cy="1143000"/>
          </a:xfrm>
        </p:spPr>
        <p:txBody>
          <a:bodyPr>
            <a:normAutofit fontScale="90000"/>
          </a:bodyPr>
          <a:lstStyle/>
          <a:p>
            <a:pPr>
              <a:defRPr/>
            </a:pPr>
            <a:r>
              <a:rPr lang="en-US" dirty="0" smtClean="0"/>
              <a:t>Project Hypothesis:</a:t>
            </a:r>
            <a:r>
              <a:rPr lang="en-US" dirty="0"/>
              <a:t> C</a:t>
            </a:r>
            <a:r>
              <a:rPr lang="en-US" dirty="0" smtClean="0"/>
              <a:t>oncern for grades leads Monta Vista students to exercise less</a:t>
            </a:r>
            <a:endParaRPr lang="en-US" dirty="0"/>
          </a:p>
        </p:txBody>
      </p:sp>
      <p:sp>
        <p:nvSpPr>
          <p:cNvPr id="4" name="Content Placeholder 3"/>
          <p:cNvSpPr>
            <a:spLocks noGrp="1"/>
          </p:cNvSpPr>
          <p:nvPr>
            <p:ph idx="1"/>
          </p:nvPr>
        </p:nvSpPr>
        <p:spPr>
          <a:xfrm>
            <a:off x="457200" y="2201863"/>
            <a:ext cx="7467600" cy="3082925"/>
          </a:xfrm>
        </p:spPr>
        <p:txBody>
          <a:bodyPr/>
          <a:lstStyle/>
          <a:p>
            <a:pPr marL="34925" indent="0">
              <a:buFont typeface="Wingdings 2" pitchFamily="18" charset="2"/>
              <a:buNone/>
            </a:pPr>
            <a:endParaRPr lang="en-US" sz="2800" dirty="0" smtClean="0">
              <a:ea typeface="ＭＳ Ｐゴシック" pitchFamily="34" charset="-128"/>
            </a:endParaRPr>
          </a:p>
          <a:p>
            <a:pPr marL="34925" indent="0"/>
            <a:r>
              <a:rPr lang="en-US" sz="2800" dirty="0" smtClean="0">
                <a:ea typeface="ＭＳ Ｐゴシック" pitchFamily="34" charset="-128"/>
              </a:rPr>
              <a:t>One Monta Vista student specifically suggested </a:t>
            </a:r>
            <a:r>
              <a:rPr lang="en-US" altLang="en-US" sz="2800" dirty="0" smtClean="0">
                <a:ea typeface="ＭＳ Ｐゴシック" pitchFamily="34" charset="-128"/>
              </a:rPr>
              <a:t>“</a:t>
            </a:r>
            <a:r>
              <a:rPr lang="en-US" sz="2800" dirty="0" smtClean="0">
                <a:ea typeface="ＭＳ Ｐゴシック" pitchFamily="34" charset="-128"/>
              </a:rPr>
              <a:t>less worry about grades</a:t>
            </a:r>
            <a:r>
              <a:rPr lang="en-US" altLang="en-US" sz="2800" dirty="0" smtClean="0">
                <a:ea typeface="ＭＳ Ｐゴシック" pitchFamily="34" charset="-128"/>
              </a:rPr>
              <a:t>”</a:t>
            </a:r>
            <a:r>
              <a:rPr lang="en-US" sz="2800" dirty="0" smtClean="0">
                <a:ea typeface="ＭＳ Ｐゴシック" pitchFamily="34" charset="-128"/>
              </a:rPr>
              <a:t> to improve P.E. at the school.</a:t>
            </a:r>
          </a:p>
          <a:p>
            <a:pPr marL="34925" indent="0"/>
            <a:r>
              <a:rPr lang="en-US" sz="2800" dirty="0" smtClean="0">
                <a:ea typeface="ＭＳ Ｐゴシック" pitchFamily="34" charset="-128"/>
              </a:rPr>
              <a:t>Students need exercise, not the stress that comes with P.E. grades.</a:t>
            </a:r>
          </a:p>
          <a:p>
            <a:pPr marL="34925" indent="0"/>
            <a:endParaRPr lang="en-US" sz="2800" dirty="0" smtClean="0">
              <a:ea typeface="ＭＳ Ｐゴシック" pitchFamily="34" charset="-128"/>
            </a:endParaRPr>
          </a:p>
          <a:p>
            <a:pPr marL="34925" indent="0">
              <a:buFont typeface="Wingdings 2" pitchFamily="18" charset="2"/>
              <a:buNone/>
            </a:pPr>
            <a:endParaRPr lang="en-US" sz="2800" dirty="0" smtClean="0">
              <a:ea typeface="ＭＳ Ｐゴシック" pitchFamily="34" charset="-128"/>
            </a:endParaRPr>
          </a:p>
        </p:txBody>
      </p:sp>
    </p:spTree>
    <p:extLst>
      <p:ext uri="{BB962C8B-B14F-4D97-AF65-F5344CB8AC3E}">
        <p14:creationId xmlns:p14="http://schemas.microsoft.com/office/powerpoint/2010/main" val="1552626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smtClean="0">
                <a:ea typeface="ＭＳ Ｐゴシック" pitchFamily="34" charset="-128"/>
              </a:rPr>
              <a:t>Activity Selection</a:t>
            </a:r>
          </a:p>
        </p:txBody>
      </p:sp>
      <p:sp>
        <p:nvSpPr>
          <p:cNvPr id="47106" name="Content Placeholder 2"/>
          <p:cNvSpPr>
            <a:spLocks noGrp="1"/>
          </p:cNvSpPr>
          <p:nvPr>
            <p:ph idx="1"/>
          </p:nvPr>
        </p:nvSpPr>
        <p:spPr/>
        <p:txBody>
          <a:bodyPr/>
          <a:lstStyle/>
          <a:p>
            <a:pPr>
              <a:buFont typeface="Wingdings 2" pitchFamily="18" charset="2"/>
              <a:buNone/>
            </a:pPr>
            <a:r>
              <a:rPr lang="en-US" smtClean="0">
                <a:ea typeface="ＭＳ Ｐゴシック" pitchFamily="34" charset="-128"/>
              </a:rPr>
              <a:t>11 out of 17 surveyed students want to select the activities they participate in during P.E.</a:t>
            </a:r>
          </a:p>
          <a:p>
            <a:pPr>
              <a:buFont typeface="Wingdings 2" pitchFamily="18" charset="2"/>
              <a:buNone/>
            </a:pPr>
            <a:endParaRPr lang="en-US" smtClean="0">
              <a:ea typeface="ＭＳ Ｐゴシック" pitchFamily="34" charset="-128"/>
            </a:endParaRPr>
          </a:p>
          <a:p>
            <a:pPr>
              <a:buFont typeface="Wingdings 2" pitchFamily="18" charset="2"/>
              <a:buNone/>
            </a:pPr>
            <a:r>
              <a:rPr lang="en-US" altLang="en-US" i="1" smtClean="0">
                <a:ea typeface="ＭＳ Ｐゴシック" pitchFamily="34" charset="-128"/>
              </a:rPr>
              <a:t>“</a:t>
            </a:r>
            <a:r>
              <a:rPr lang="en-US" i="1" smtClean="0">
                <a:ea typeface="ＭＳ Ｐゴシック" pitchFamily="34" charset="-128"/>
              </a:rPr>
              <a:t>[I want to] be able to choose the units/sports played.</a:t>
            </a:r>
            <a:r>
              <a:rPr lang="en-US" altLang="en-US" i="1" smtClean="0">
                <a:ea typeface="ＭＳ Ｐゴシック" pitchFamily="34" charset="-128"/>
              </a:rPr>
              <a:t>”</a:t>
            </a:r>
            <a:endParaRPr lang="en-US" i="1" smtClean="0">
              <a:ea typeface="ＭＳ Ｐゴシック" pitchFamily="34" charset="-128"/>
            </a:endParaRPr>
          </a:p>
          <a:p>
            <a:pPr algn="r">
              <a:buFont typeface="Wingdings 2" pitchFamily="18" charset="2"/>
              <a:buNone/>
            </a:pPr>
            <a:r>
              <a:rPr lang="en-US" i="1" smtClean="0">
                <a:ea typeface="ＭＳ Ｐゴシック" pitchFamily="34" charset="-128"/>
              </a:rPr>
              <a:t>-Monta Vista student</a:t>
            </a:r>
          </a:p>
          <a:p>
            <a:pPr>
              <a:buFont typeface="Wingdings 2" pitchFamily="18" charset="2"/>
              <a:buNone/>
            </a:pPr>
            <a:endParaRPr lang="en-US" smtClean="0">
              <a:ea typeface="ＭＳ Ｐゴシック" pitchFamily="34" charset="-128"/>
            </a:endParaRPr>
          </a:p>
        </p:txBody>
      </p:sp>
    </p:spTree>
    <p:extLst>
      <p:ext uri="{BB962C8B-B14F-4D97-AF65-F5344CB8AC3E}">
        <p14:creationId xmlns:p14="http://schemas.microsoft.com/office/powerpoint/2010/main" val="3061911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301625" y="228600"/>
            <a:ext cx="8510588" cy="990600"/>
          </a:xfrm>
        </p:spPr>
        <p:txBody>
          <a:bodyPr/>
          <a:lstStyle/>
          <a:p>
            <a:r>
              <a:rPr lang="en-US"/>
              <a:t>Beef Dangers</a:t>
            </a:r>
          </a:p>
        </p:txBody>
      </p:sp>
      <p:sp>
        <p:nvSpPr>
          <p:cNvPr id="1028" name="Rectangle 3"/>
          <p:cNvSpPr>
            <a:spLocks noGrp="1" noChangeArrowheads="1"/>
          </p:cNvSpPr>
          <p:nvPr>
            <p:ph type="body" idx="4294967295"/>
          </p:nvPr>
        </p:nvSpPr>
        <p:spPr>
          <a:xfrm>
            <a:off x="152400" y="1143000"/>
            <a:ext cx="7162800" cy="4422775"/>
          </a:xfrm>
        </p:spPr>
        <p:txBody>
          <a:bodyPr/>
          <a:lstStyle/>
          <a:p>
            <a:r>
              <a:rPr lang="en-US"/>
              <a:t>Cows are knee deep in their manure</a:t>
            </a:r>
          </a:p>
          <a:p>
            <a:r>
              <a:rPr lang="en-US"/>
              <a:t>2009, salmonella recall of beef</a:t>
            </a:r>
          </a:p>
          <a:p>
            <a:r>
              <a:rPr lang="en-US"/>
              <a:t>Bacteria resistant to antibiotics </a:t>
            </a:r>
          </a:p>
        </p:txBody>
      </p:sp>
      <p:pic>
        <p:nvPicPr>
          <p:cNvPr id="1031" name="Picture 7" descr="5499443515_1204fa785a"/>
          <p:cNvPicPr>
            <a:picLocks noChangeAspect="1" noChangeArrowheads="1"/>
          </p:cNvPicPr>
          <p:nvPr/>
        </p:nvPicPr>
        <p:blipFill>
          <a:blip r:embed="rId3">
            <a:extLst>
              <a:ext uri="{28A0092B-C50C-407E-A947-70E740481C1C}">
                <a14:useLocalDpi xmlns:a14="http://schemas.microsoft.com/office/drawing/2010/main" val="0"/>
              </a:ext>
            </a:extLst>
          </a:blip>
          <a:srcRect t="16731"/>
          <a:stretch>
            <a:fillRect/>
          </a:stretch>
        </p:blipFill>
        <p:spPr bwMode="auto">
          <a:xfrm>
            <a:off x="762000" y="3505200"/>
            <a:ext cx="4762500" cy="303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3" name="Picture 9" descr="corn_feed_as_bad_as_ethanol-7292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895600"/>
            <a:ext cx="2227263" cy="36099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346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00"/>
            </a:gs>
            <a:gs pos="100000">
              <a:srgbClr val="333300">
                <a:gamma/>
                <a:shade val="46275"/>
                <a:invGamma/>
              </a:srgbClr>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r>
              <a:rPr lang="en-US"/>
              <a:t>City-wide Advocacy</a:t>
            </a:r>
          </a:p>
        </p:txBody>
      </p:sp>
      <p:sp>
        <p:nvSpPr>
          <p:cNvPr id="12291" name="Rectangle 3"/>
          <p:cNvSpPr>
            <a:spLocks noGrp="1" noChangeArrowheads="1"/>
          </p:cNvSpPr>
          <p:nvPr>
            <p:ph type="body" idx="4294967295"/>
          </p:nvPr>
        </p:nvSpPr>
        <p:spPr>
          <a:xfrm>
            <a:off x="533400" y="1447800"/>
            <a:ext cx="8229600" cy="4678363"/>
          </a:xfrm>
        </p:spPr>
        <p:txBody>
          <a:bodyPr/>
          <a:lstStyle/>
          <a:p>
            <a:r>
              <a:rPr lang="en-US" dirty="0"/>
              <a:t>To </a:t>
            </a:r>
            <a:r>
              <a:rPr lang="en-US" dirty="0" smtClean="0"/>
              <a:t>[reduce advertising], </a:t>
            </a:r>
            <a:r>
              <a:rPr lang="en-US" dirty="0"/>
              <a:t>I will talk to San Jose city council on fast food advertisements and try to reach a </a:t>
            </a:r>
            <a:r>
              <a:rPr lang="en-US" dirty="0" smtClean="0"/>
              <a:t>limit [of allowed advertisements]</a:t>
            </a:r>
            <a:endParaRPr lang="en-US" dirty="0"/>
          </a:p>
        </p:txBody>
      </p:sp>
      <p:pic>
        <p:nvPicPr>
          <p:cNvPr id="12296" name="Picture 8" descr="mcdonal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714750"/>
            <a:ext cx="41529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descr="san-jose-logo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3714750"/>
            <a:ext cx="3276600" cy="192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8862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Evaluation</a:t>
            </a:r>
            <a:endParaRPr lang="en-US" b="1" dirty="0"/>
          </a:p>
        </p:txBody>
      </p:sp>
      <p:sp>
        <p:nvSpPr>
          <p:cNvPr id="3" name="Content Placeholder 2"/>
          <p:cNvSpPr>
            <a:spLocks noGrp="1"/>
          </p:cNvSpPr>
          <p:nvPr>
            <p:ph idx="1"/>
          </p:nvPr>
        </p:nvSpPr>
        <p:spPr>
          <a:xfrm>
            <a:off x="685800" y="1752600"/>
            <a:ext cx="7772400" cy="4343400"/>
          </a:xfrm>
        </p:spPr>
        <p:txBody>
          <a:bodyPr/>
          <a:lstStyle/>
          <a:p>
            <a:r>
              <a:rPr lang="en-US" dirty="0" smtClean="0"/>
              <a:t>Quantitative</a:t>
            </a:r>
          </a:p>
          <a:p>
            <a:pPr lvl="1"/>
            <a:r>
              <a:rPr lang="en-US" dirty="0" smtClean="0"/>
              <a:t>Pre and post surveys</a:t>
            </a:r>
          </a:p>
          <a:p>
            <a:pPr lvl="1"/>
            <a:r>
              <a:rPr lang="en-US" dirty="0" smtClean="0"/>
              <a:t>Questions scored on </a:t>
            </a:r>
            <a:r>
              <a:rPr lang="en-US" dirty="0" err="1" smtClean="0"/>
              <a:t>Likert</a:t>
            </a:r>
            <a:r>
              <a:rPr lang="en-US" dirty="0" smtClean="0"/>
              <a:t> scale </a:t>
            </a:r>
            <a:r>
              <a:rPr lang="en-US" dirty="0"/>
              <a:t>1-5 </a:t>
            </a:r>
            <a:endParaRPr lang="en-US" dirty="0" smtClean="0"/>
          </a:p>
          <a:p>
            <a:pPr lvl="1">
              <a:buNone/>
            </a:pPr>
            <a:r>
              <a:rPr lang="en-US" dirty="0" smtClean="0"/>
              <a:t>    (strongly disagree to strongly agree)</a:t>
            </a:r>
          </a:p>
          <a:p>
            <a:pPr lvl="1"/>
            <a:r>
              <a:rPr lang="en-US" dirty="0" smtClean="0"/>
              <a:t>Self-reported data</a:t>
            </a:r>
          </a:p>
          <a:p>
            <a:pPr lvl="1"/>
            <a:r>
              <a:rPr lang="en-US" dirty="0" smtClean="0"/>
              <a:t>Domains: knowledge, skills, self-efficacy</a:t>
            </a:r>
          </a:p>
          <a:p>
            <a:r>
              <a:rPr lang="en-US" dirty="0" smtClean="0"/>
              <a:t>Qualitative</a:t>
            </a:r>
          </a:p>
          <a:p>
            <a:pPr lvl="1"/>
            <a:r>
              <a:rPr lang="en-US" dirty="0" smtClean="0"/>
              <a:t>Open-ended questions about specific activities</a:t>
            </a:r>
            <a:endParaRPr lang="en-US" dirty="0"/>
          </a:p>
        </p:txBody>
      </p:sp>
    </p:spTree>
    <p:extLst>
      <p:ext uri="{BB962C8B-B14F-4D97-AF65-F5344CB8AC3E}">
        <p14:creationId xmlns:p14="http://schemas.microsoft.com/office/powerpoint/2010/main" val="554136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latin typeface="Times New Roman" pitchFamily="18" charset="0"/>
                <a:cs typeface="Times New Roman" pitchFamily="18" charset="0"/>
              </a:rPr>
              <a:t>Health Advocacy Summer Camp:</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Knowledge</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685800" y="1752600"/>
            <a:ext cx="7772400" cy="4343400"/>
          </a:xfrm>
        </p:spPr>
        <p:txBody>
          <a:bodyPr/>
          <a:lstStyle/>
          <a:p>
            <a:pPr marL="0" indent="0">
              <a:buNone/>
            </a:pPr>
            <a:r>
              <a:rPr lang="en-US" dirty="0" smtClean="0"/>
              <a:t>I can explain how different aspects of my community can influence health</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7284659"/>
              </p:ext>
            </p:extLst>
          </p:nvPr>
        </p:nvGraphicFramePr>
        <p:xfrm>
          <a:off x="762000" y="2438400"/>
          <a:ext cx="7086600" cy="403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8199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b="1" dirty="0" smtClean="0">
                <a:latin typeface="Times New Roman" pitchFamily="18" charset="0"/>
                <a:cs typeface="Times New Roman" pitchFamily="18" charset="0"/>
              </a:rPr>
              <a:t>Health Advocacy Summer Camp:</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Skills</a:t>
            </a:r>
            <a:endParaRPr lang="en-US" b="1" dirty="0">
              <a:latin typeface="Times New Roman" pitchFamily="18" charset="0"/>
              <a:cs typeface="Times New Roman" pitchFamily="18" charset="0"/>
            </a:endParaRPr>
          </a:p>
        </p:txBody>
      </p:sp>
      <p:sp>
        <p:nvSpPr>
          <p:cNvPr id="2" name="Content Placeholder 1"/>
          <p:cNvSpPr>
            <a:spLocks noGrp="1"/>
          </p:cNvSpPr>
          <p:nvPr>
            <p:ph sz="quarter" idx="1"/>
          </p:nvPr>
        </p:nvSpPr>
        <p:spPr>
          <a:xfrm>
            <a:off x="685800" y="1676400"/>
            <a:ext cx="8229600" cy="4419600"/>
          </a:xfrm>
        </p:spPr>
        <p:txBody>
          <a:bodyPr/>
          <a:lstStyle/>
          <a:p>
            <a:pPr marL="0" indent="0">
              <a:buNone/>
            </a:pPr>
            <a:r>
              <a:rPr lang="en-US" dirty="0" smtClean="0"/>
              <a:t>I know how to collect information about health issues that may affect my community</a:t>
            </a:r>
          </a:p>
          <a:p>
            <a:pPr marL="0" indent="0">
              <a:buNone/>
            </a:pP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664396218"/>
              </p:ext>
            </p:extLst>
          </p:nvPr>
        </p:nvGraphicFramePr>
        <p:xfrm>
          <a:off x="762000" y="2667000"/>
          <a:ext cx="7162800" cy="3581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2266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b="1" dirty="0" smtClean="0">
                <a:latin typeface="Times New Roman" pitchFamily="18" charset="0"/>
                <a:cs typeface="Times New Roman" pitchFamily="18" charset="0"/>
              </a:rPr>
              <a:t>Health Advocacy Summer Camp: Self-Efficacy</a:t>
            </a:r>
            <a:endParaRPr lang="en-US" b="1" dirty="0">
              <a:latin typeface="Times New Roman" pitchFamily="18" charset="0"/>
              <a:cs typeface="Times New Roman" pitchFamily="18" charset="0"/>
            </a:endParaRPr>
          </a:p>
        </p:txBody>
      </p:sp>
      <p:sp>
        <p:nvSpPr>
          <p:cNvPr id="2" name="Content Placeholder 1"/>
          <p:cNvSpPr>
            <a:spLocks noGrp="1"/>
          </p:cNvSpPr>
          <p:nvPr>
            <p:ph sz="quarter" idx="1"/>
          </p:nvPr>
        </p:nvSpPr>
        <p:spPr>
          <a:xfrm>
            <a:off x="0" y="1524000"/>
            <a:ext cx="9067800" cy="1600200"/>
          </a:xfrm>
        </p:spPr>
        <p:txBody>
          <a:bodyPr/>
          <a:lstStyle/>
          <a:p>
            <a:pPr marL="0" indent="0">
              <a:buNone/>
            </a:pPr>
            <a:r>
              <a:rPr lang="en-US" dirty="0" smtClean="0"/>
              <a:t>I am confident that I will be able to work with a community partner to create health-related change in my community</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303262382"/>
              </p:ext>
            </p:extLst>
          </p:nvPr>
        </p:nvGraphicFramePr>
        <p:xfrm>
          <a:off x="914400" y="2971800"/>
          <a:ext cx="7162800" cy="3429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48634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Short-Term Impact</a:t>
            </a:r>
            <a:endParaRPr lang="en-US" b="1" dirty="0"/>
          </a:p>
        </p:txBody>
      </p:sp>
      <p:sp>
        <p:nvSpPr>
          <p:cNvPr id="3" name="Content Placeholder 2"/>
          <p:cNvSpPr>
            <a:spLocks noGrp="1"/>
          </p:cNvSpPr>
          <p:nvPr>
            <p:ph idx="1"/>
          </p:nvPr>
        </p:nvSpPr>
        <p:spPr>
          <a:xfrm>
            <a:off x="152400" y="1600200"/>
            <a:ext cx="8839200" cy="4495800"/>
          </a:xfrm>
        </p:spPr>
        <p:txBody>
          <a:bodyPr/>
          <a:lstStyle/>
          <a:p>
            <a:r>
              <a:rPr lang="en-US" dirty="0" smtClean="0"/>
              <a:t>Students were empowered to reach out to and confidently communicate with the following stakeholders in public health:</a:t>
            </a:r>
          </a:p>
          <a:p>
            <a:pPr lvl="1"/>
            <a:r>
              <a:rPr lang="en-US" dirty="0" smtClean="0"/>
              <a:t>Corporations: Nordstrom’s </a:t>
            </a:r>
            <a:r>
              <a:rPr lang="en-US" dirty="0"/>
              <a:t>BP Fashion </a:t>
            </a:r>
            <a:r>
              <a:rPr lang="en-US" dirty="0" smtClean="0"/>
              <a:t>Board</a:t>
            </a:r>
          </a:p>
          <a:p>
            <a:pPr lvl="1"/>
            <a:r>
              <a:rPr lang="en-US" dirty="0" smtClean="0"/>
              <a:t>Government Organization: Santa Clara Valley Water, San Jose City Council, East Palo Alto City Council</a:t>
            </a:r>
          </a:p>
          <a:p>
            <a:pPr lvl="1"/>
            <a:r>
              <a:rPr lang="en-US" dirty="0" smtClean="0"/>
              <a:t>School Administration: Principal of Evergreen Elementary School, School Administration at Saint Francis High School</a:t>
            </a:r>
          </a:p>
        </p:txBody>
      </p:sp>
    </p:spTree>
    <p:extLst>
      <p:ext uri="{BB962C8B-B14F-4D97-AF65-F5344CB8AC3E}">
        <p14:creationId xmlns:p14="http://schemas.microsoft.com/office/powerpoint/2010/main" val="4199792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04800"/>
            <a:ext cx="9144000" cy="1143000"/>
          </a:xfrm>
        </p:spPr>
        <p:txBody>
          <a:bodyPr/>
          <a:lstStyle/>
          <a:p>
            <a:r>
              <a:rPr lang="en-US" b="1" dirty="0" smtClean="0"/>
              <a:t>Public Health Education in High Schools</a:t>
            </a:r>
            <a:endParaRPr lang="en-US" dirty="0"/>
          </a:p>
        </p:txBody>
      </p:sp>
      <p:sp>
        <p:nvSpPr>
          <p:cNvPr id="5" name="Content Placeholder 4"/>
          <p:cNvSpPr>
            <a:spLocks noGrp="1"/>
          </p:cNvSpPr>
          <p:nvPr>
            <p:ph idx="1"/>
          </p:nvPr>
        </p:nvSpPr>
        <p:spPr>
          <a:xfrm>
            <a:off x="228600" y="1600200"/>
            <a:ext cx="8763000" cy="4419600"/>
          </a:xfrm>
        </p:spPr>
        <p:txBody>
          <a:bodyPr/>
          <a:lstStyle/>
          <a:p>
            <a:r>
              <a:rPr lang="en-US" dirty="0" smtClean="0"/>
              <a:t>Currently, K-12 health curricula focus on behavior change (smoking, nutrition, safe sex, etc…)</a:t>
            </a:r>
          </a:p>
          <a:p>
            <a:r>
              <a:rPr lang="en-US" dirty="0" smtClean="0"/>
              <a:t>There is limited emphasis on social, economic, and political factors (i.e., upstream causes) </a:t>
            </a:r>
          </a:p>
          <a:p>
            <a:r>
              <a:rPr lang="en-US" dirty="0" smtClean="0"/>
              <a:t>Learning about upstream causes is critical to help students understand and change their health, and the health of their communities</a:t>
            </a:r>
          </a:p>
          <a:p>
            <a:pPr>
              <a:buNone/>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Long-Term Impact</a:t>
            </a:r>
            <a:endParaRPr lang="en-US" b="1" dirty="0"/>
          </a:p>
        </p:txBody>
      </p:sp>
      <p:sp>
        <p:nvSpPr>
          <p:cNvPr id="3" name="Content Placeholder 2"/>
          <p:cNvSpPr>
            <a:spLocks noGrp="1"/>
          </p:cNvSpPr>
          <p:nvPr>
            <p:ph idx="1"/>
          </p:nvPr>
        </p:nvSpPr>
        <p:spPr>
          <a:xfrm>
            <a:off x="304800" y="1752600"/>
            <a:ext cx="8382000" cy="4343400"/>
          </a:xfrm>
        </p:spPr>
        <p:txBody>
          <a:bodyPr/>
          <a:lstStyle/>
          <a:p>
            <a:pPr marL="0" indent="0">
              <a:buNone/>
            </a:pPr>
            <a:r>
              <a:rPr lang="en-US" sz="2800" dirty="0" smtClean="0"/>
              <a:t>“Prior </a:t>
            </a:r>
            <a:r>
              <a:rPr lang="en-US" sz="2800" dirty="0"/>
              <a:t>to attending SHAC, I had been unsure of what I wanted to study in college…SHAC made me question whether working with people individually would allow me to transform low income communities into economically sustainable and healthy neighborhoods. </a:t>
            </a:r>
            <a:r>
              <a:rPr lang="en-US" sz="2800" b="1" dirty="0"/>
              <a:t>I ultimately decided a major that combines health and management will prepare me to </a:t>
            </a:r>
            <a:r>
              <a:rPr lang="en-US" sz="2800" dirty="0"/>
              <a:t>found a healthcare business that will </a:t>
            </a:r>
            <a:r>
              <a:rPr lang="en-US" sz="2800" b="1" dirty="0"/>
              <a:t>positively influence the health of residents of all types of communities</a:t>
            </a:r>
            <a:r>
              <a:rPr lang="en-US" sz="2800" dirty="0" smtClean="0"/>
              <a:t>.”</a:t>
            </a:r>
            <a:r>
              <a:rPr lang="en-US" sz="2800" dirty="0"/>
              <a:t>				</a:t>
            </a:r>
            <a:r>
              <a:rPr lang="en-US" sz="2800" dirty="0" smtClean="0"/>
              <a:t>				-Female, Junior</a:t>
            </a:r>
            <a:endParaRPr lang="en-US" sz="2800" dirty="0"/>
          </a:p>
        </p:txBody>
      </p:sp>
    </p:spTree>
    <p:extLst>
      <p:ext uri="{BB962C8B-B14F-4D97-AF65-F5344CB8AC3E}">
        <p14:creationId xmlns:p14="http://schemas.microsoft.com/office/powerpoint/2010/main" val="7405963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Advocacy Summer Camp:</a:t>
            </a:r>
            <a:br>
              <a:rPr lang="en-US" b="1" dirty="0" smtClean="0"/>
            </a:br>
            <a:r>
              <a:rPr lang="en-US" b="1" dirty="0" smtClean="0"/>
              <a:t>Summary</a:t>
            </a:r>
            <a:endParaRPr lang="en-US" b="1" dirty="0"/>
          </a:p>
        </p:txBody>
      </p:sp>
      <p:sp>
        <p:nvSpPr>
          <p:cNvPr id="3" name="Content Placeholder 2"/>
          <p:cNvSpPr>
            <a:spLocks noGrp="1"/>
          </p:cNvSpPr>
          <p:nvPr>
            <p:ph idx="1"/>
          </p:nvPr>
        </p:nvSpPr>
        <p:spPr>
          <a:xfrm>
            <a:off x="609600" y="1676400"/>
            <a:ext cx="8229600" cy="4419600"/>
          </a:xfrm>
        </p:spPr>
        <p:txBody>
          <a:bodyPr/>
          <a:lstStyle/>
          <a:p>
            <a:r>
              <a:rPr lang="en-US" dirty="0" smtClean="0"/>
              <a:t>Positive changes in student knowledge, skills, and self-efficacy in public health, and positive anecdotal evidence were documented</a:t>
            </a:r>
          </a:p>
          <a:p>
            <a:r>
              <a:rPr lang="en-US" dirty="0" smtClean="0"/>
              <a:t>Student feedback requesting more opportunities prompted us to create, implement and disseminate a series of Public Health Advocacy Workshops that high school students could teach each other</a:t>
            </a:r>
            <a:endParaRPr lang="en-US" dirty="0"/>
          </a:p>
        </p:txBody>
      </p:sp>
    </p:spTree>
    <p:extLst>
      <p:ext uri="{BB962C8B-B14F-4D97-AF65-F5344CB8AC3E}">
        <p14:creationId xmlns:p14="http://schemas.microsoft.com/office/powerpoint/2010/main" val="10286356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2400" y="2362200"/>
            <a:ext cx="8763000" cy="1500187"/>
          </a:xfrm>
        </p:spPr>
        <p:txBody>
          <a:bodyPr/>
          <a:lstStyle/>
          <a:p>
            <a:pPr algn="ctr"/>
            <a:r>
              <a:rPr lang="en-US" sz="4000" b="1" dirty="0" smtClean="0"/>
              <a:t>Public Health Advocacy Workshops</a:t>
            </a:r>
            <a:endParaRPr lang="en-US" sz="4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b="1" dirty="0" smtClean="0">
                <a:ea typeface="ＭＳ Ｐゴシック" pitchFamily="33" charset="-128"/>
                <a:cs typeface="ＭＳ Ｐゴシック" pitchFamily="33" charset="-128"/>
              </a:rPr>
              <a:t>Public Health Advocacy Workshops:</a:t>
            </a:r>
            <a:br>
              <a:rPr lang="en-US" b="1" dirty="0" smtClean="0">
                <a:ea typeface="ＭＳ Ｐゴシック" pitchFamily="33" charset="-128"/>
                <a:cs typeface="ＭＳ Ｐゴシック" pitchFamily="33" charset="-128"/>
              </a:rPr>
            </a:br>
            <a:r>
              <a:rPr lang="en-US" b="1" dirty="0" smtClean="0">
                <a:ea typeface="ＭＳ Ｐゴシック" pitchFamily="33" charset="-128"/>
                <a:cs typeface="ＭＳ Ｐゴシック" pitchFamily="33" charset="-128"/>
              </a:rPr>
              <a:t>Development</a:t>
            </a:r>
          </a:p>
        </p:txBody>
      </p:sp>
      <p:sp>
        <p:nvSpPr>
          <p:cNvPr id="3" name="Content Placeholder 2"/>
          <p:cNvSpPr>
            <a:spLocks noGrp="1"/>
          </p:cNvSpPr>
          <p:nvPr>
            <p:ph idx="1"/>
          </p:nvPr>
        </p:nvSpPr>
        <p:spPr>
          <a:xfrm>
            <a:off x="0" y="1524000"/>
            <a:ext cx="9144000" cy="4419600"/>
          </a:xfrm>
        </p:spPr>
        <p:txBody>
          <a:bodyPr rtlCol="0">
            <a:noAutofit/>
          </a:bodyPr>
          <a:lstStyle/>
          <a:p>
            <a:pPr marL="342900" lvl="1" indent="-342900" fontAlgn="auto">
              <a:spcBef>
                <a:spcPts val="0"/>
              </a:spcBef>
              <a:spcAft>
                <a:spcPts val="0"/>
              </a:spcAft>
              <a:buFont typeface="Arial" pitchFamily="34" charset="0"/>
              <a:buChar char="•"/>
              <a:defRPr/>
            </a:pPr>
            <a:r>
              <a:rPr lang="en-US" sz="2000" dirty="0" smtClean="0"/>
              <a:t>Adapted from the Public Health Advocacy Curriculum</a:t>
            </a:r>
          </a:p>
          <a:p>
            <a:pPr marL="342900" lvl="1" indent="-342900" fontAlgn="auto">
              <a:spcBef>
                <a:spcPts val="0"/>
              </a:spcBef>
              <a:spcAft>
                <a:spcPts val="0"/>
              </a:spcAft>
              <a:buFont typeface="Arial" pitchFamily="34" charset="0"/>
              <a:buChar char="•"/>
              <a:defRPr/>
            </a:pPr>
            <a:r>
              <a:rPr lang="en-US" sz="2000" dirty="0" smtClean="0"/>
              <a:t>Public Health Advocacy Workshops consist of 3 workshops designed to be taught out of class time. The 3 workshops are:</a:t>
            </a:r>
          </a:p>
          <a:p>
            <a:pPr marL="914400" lvl="1" indent="-457200" fontAlgn="auto">
              <a:spcBef>
                <a:spcPts val="0"/>
              </a:spcBef>
              <a:spcAft>
                <a:spcPts val="0"/>
              </a:spcAft>
              <a:buFont typeface="+mj-lt"/>
              <a:buAutoNum type="arabicPeriod"/>
              <a:defRPr/>
            </a:pPr>
            <a:r>
              <a:rPr lang="en-US" sz="2000" dirty="0"/>
              <a:t>Understanding Health</a:t>
            </a:r>
          </a:p>
          <a:p>
            <a:pPr marL="914400" lvl="1" indent="-457200" fontAlgn="auto">
              <a:spcBef>
                <a:spcPts val="0"/>
              </a:spcBef>
              <a:spcAft>
                <a:spcPts val="0"/>
              </a:spcAft>
              <a:buFont typeface="+mj-lt"/>
              <a:buAutoNum type="arabicPeriod"/>
              <a:defRPr/>
            </a:pPr>
            <a:r>
              <a:rPr lang="en-US" sz="2000" dirty="0"/>
              <a:t>Volunteer Service</a:t>
            </a:r>
          </a:p>
          <a:p>
            <a:pPr marL="914400" lvl="1" indent="-457200" fontAlgn="auto">
              <a:spcBef>
                <a:spcPts val="0"/>
              </a:spcBef>
              <a:spcAft>
                <a:spcPts val="0"/>
              </a:spcAft>
              <a:buFont typeface="+mj-lt"/>
              <a:buAutoNum type="arabicPeriod"/>
              <a:defRPr/>
            </a:pPr>
            <a:r>
              <a:rPr lang="en-US" sz="2000" dirty="0"/>
              <a:t>Moving Towards Action</a:t>
            </a:r>
            <a:endParaRPr lang="en-US" sz="1600" dirty="0" smtClean="0"/>
          </a:p>
          <a:p>
            <a:pPr marL="342900" lvl="1" indent="-342900" fontAlgn="auto">
              <a:spcBef>
                <a:spcPts val="0"/>
              </a:spcBef>
              <a:spcAft>
                <a:spcPts val="0"/>
              </a:spcAft>
              <a:buFont typeface="Arial" pitchFamily="34" charset="0"/>
              <a:buChar char="•"/>
              <a:defRPr/>
            </a:pPr>
            <a:r>
              <a:rPr lang="en-US" sz="2000" dirty="0" smtClean="0"/>
              <a:t>Student-centered, experiential learning</a:t>
            </a:r>
          </a:p>
          <a:p>
            <a:pPr fontAlgn="auto">
              <a:spcBef>
                <a:spcPts val="0"/>
              </a:spcBef>
              <a:spcAft>
                <a:spcPts val="0"/>
              </a:spcAft>
              <a:buFont typeface="Arial" pitchFamily="34" charset="0"/>
              <a:buChar char="•"/>
              <a:defRPr/>
            </a:pPr>
            <a:r>
              <a:rPr lang="en-US" sz="2000" dirty="0" smtClean="0"/>
              <a:t>Key messages</a:t>
            </a:r>
            <a:r>
              <a:rPr lang="en-US" sz="2000" b="1" dirty="0" smtClean="0"/>
              <a:t>:</a:t>
            </a:r>
          </a:p>
          <a:p>
            <a:pPr marL="914400" lvl="1" indent="-457200" fontAlgn="auto">
              <a:spcBef>
                <a:spcPts val="0"/>
              </a:spcBef>
              <a:spcAft>
                <a:spcPts val="0"/>
              </a:spcAft>
              <a:buFont typeface="+mj-lt"/>
              <a:buAutoNum type="arabicPeriod"/>
              <a:defRPr/>
            </a:pPr>
            <a:r>
              <a:rPr lang="en-US" sz="2000" b="1" dirty="0" smtClean="0">
                <a:ea typeface="ＭＳ Ｐゴシック" pitchFamily="33" charset="-128"/>
                <a:cs typeface="ＭＳ Ｐゴシック" pitchFamily="33" charset="-128"/>
              </a:rPr>
              <a:t>An individual’s health and behaviors are strongly affected by the social, political, and economic environment that surround the individual.</a:t>
            </a:r>
          </a:p>
          <a:p>
            <a:pPr marL="914400" lvl="1" indent="-457200" fontAlgn="auto">
              <a:spcBef>
                <a:spcPts val="0"/>
              </a:spcBef>
              <a:spcAft>
                <a:spcPts val="0"/>
              </a:spcAft>
              <a:buFont typeface="+mj-lt"/>
              <a:buAutoNum type="arabicPeriod"/>
              <a:defRPr/>
            </a:pPr>
            <a:r>
              <a:rPr lang="en-US" sz="2000" b="1" dirty="0" smtClean="0">
                <a:ea typeface="ＭＳ Ｐゴシック" pitchFamily="33" charset="-128"/>
              </a:rPr>
              <a:t>A variety of health interventions (local, global, preventative, curative) exist, and when used appropriately, they can better health outcomes.</a:t>
            </a:r>
          </a:p>
          <a:p>
            <a:pPr marL="914400" lvl="1" indent="-457200" fontAlgn="auto">
              <a:spcBef>
                <a:spcPts val="0"/>
              </a:spcBef>
              <a:spcAft>
                <a:spcPts val="0"/>
              </a:spcAft>
              <a:buFont typeface="+mj-lt"/>
              <a:buAutoNum type="arabicPeriod"/>
              <a:defRPr/>
            </a:pPr>
            <a:r>
              <a:rPr lang="en-US" sz="2000" b="1" dirty="0" smtClean="0">
                <a:ea typeface="ＭＳ Ｐゴシック" pitchFamily="33" charset="-128"/>
              </a:rPr>
              <a:t>Students can participate in a variety of public health interventions to improve community health.</a:t>
            </a:r>
            <a:endParaRPr lang="en-US" sz="2000" b="1" dirty="0" smtClean="0"/>
          </a:p>
          <a:p>
            <a:pPr marL="914400" lvl="1" indent="-457200" fontAlgn="auto">
              <a:spcBef>
                <a:spcPts val="0"/>
              </a:spcBef>
              <a:spcAft>
                <a:spcPts val="0"/>
              </a:spcAft>
              <a:buFont typeface="+mj-lt"/>
              <a:buAutoNum type="arabicPeriod"/>
              <a:defRPr/>
            </a:pPr>
            <a:endParaRPr lang="en-US" sz="20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Public Health Advocacy Workshops:</a:t>
            </a:r>
            <a:br>
              <a:rPr lang="en-US" b="1" dirty="0" smtClean="0"/>
            </a:br>
            <a:r>
              <a:rPr lang="en-US" b="1" dirty="0" smtClean="0"/>
              <a:t>Format</a:t>
            </a:r>
            <a:endParaRPr lang="en-US" b="1" dirty="0"/>
          </a:p>
        </p:txBody>
      </p:sp>
      <p:sp>
        <p:nvSpPr>
          <p:cNvPr id="3" name="Content Placeholder 2"/>
          <p:cNvSpPr>
            <a:spLocks noGrp="1"/>
          </p:cNvSpPr>
          <p:nvPr>
            <p:ph idx="1"/>
          </p:nvPr>
        </p:nvSpPr>
        <p:spPr>
          <a:xfrm>
            <a:off x="0" y="1524000"/>
            <a:ext cx="9144000" cy="5334000"/>
          </a:xfrm>
          <a:solidFill>
            <a:schemeClr val="bg1"/>
          </a:solidFill>
        </p:spPr>
        <p:txBody>
          <a:bodyPr/>
          <a:lstStyle/>
          <a:p>
            <a:r>
              <a:rPr lang="en-US" sz="2400" dirty="0" smtClean="0"/>
              <a:t>Taught outside of class time</a:t>
            </a:r>
          </a:p>
          <a:p>
            <a:pPr lvl="1"/>
            <a:r>
              <a:rPr lang="en-US" sz="2400" dirty="0" smtClean="0"/>
              <a:t>As a new after-school club, branch of an existing after-school club, or as part of a class</a:t>
            </a:r>
          </a:p>
          <a:p>
            <a:pPr lvl="1"/>
            <a:r>
              <a:rPr lang="en-US" sz="2400" dirty="0" smtClean="0"/>
              <a:t>Requires 1-3 student leaders</a:t>
            </a:r>
          </a:p>
          <a:p>
            <a:r>
              <a:rPr lang="en-US" sz="2400" dirty="0" smtClean="0"/>
              <a:t>Workshop content was adjusted to include step-by-step instructions for </a:t>
            </a:r>
            <a:r>
              <a:rPr lang="en-US" sz="2400" dirty="0"/>
              <a:t>student leaders and </a:t>
            </a:r>
            <a:r>
              <a:rPr lang="en-US" sz="2400" dirty="0" smtClean="0"/>
              <a:t>a script to read aloud to student participants</a:t>
            </a:r>
          </a:p>
          <a:p>
            <a:pPr lvl="1"/>
            <a:r>
              <a:rPr lang="en-US" sz="2400" dirty="0" smtClean="0"/>
              <a:t>Instructions for student leaders</a:t>
            </a:r>
          </a:p>
          <a:p>
            <a:pPr lvl="2"/>
            <a:r>
              <a:rPr lang="en-US" sz="2000" b="1" dirty="0" smtClean="0"/>
              <a:t>Explain </a:t>
            </a:r>
            <a:r>
              <a:rPr lang="en-US" sz="2000" dirty="0" smtClean="0"/>
              <a:t>that the group will be using a chart to understand the Upstream Causes story. </a:t>
            </a:r>
          </a:p>
          <a:p>
            <a:pPr lvl="1"/>
            <a:r>
              <a:rPr lang="en-US" sz="2400" dirty="0" smtClean="0"/>
              <a:t>Sample directions for student leaders to read aloud to</a:t>
            </a:r>
          </a:p>
          <a:p>
            <a:pPr marL="914400" lvl="2" indent="0">
              <a:buNone/>
            </a:pPr>
            <a:r>
              <a:rPr lang="en-US" sz="2000" dirty="0" smtClean="0">
                <a:solidFill>
                  <a:schemeClr val="tx1">
                    <a:lumMod val="65000"/>
                    <a:lumOff val="35000"/>
                  </a:schemeClr>
                </a:solidFill>
                <a:latin typeface="Comic Sans MS" pitchFamily="66" charset="0"/>
                <a:sym typeface="Wingdings" pitchFamily="2" charset="2"/>
              </a:rPr>
              <a:t> </a:t>
            </a:r>
            <a:r>
              <a:rPr lang="en-US" sz="2000" dirty="0" smtClean="0">
                <a:solidFill>
                  <a:schemeClr val="tx1">
                    <a:lumMod val="65000"/>
                    <a:lumOff val="35000"/>
                  </a:schemeClr>
                </a:solidFill>
                <a:latin typeface="Comic Sans MS" pitchFamily="66" charset="0"/>
              </a:rPr>
              <a:t>We are interested in understanding why people started drowning in the first place. To organize the different parts of the story, we will be using a chart. </a:t>
            </a:r>
          </a:p>
        </p:txBody>
      </p:sp>
    </p:spTree>
    <p:extLst>
      <p:ext uri="{BB962C8B-B14F-4D97-AF65-F5344CB8AC3E}">
        <p14:creationId xmlns:p14="http://schemas.microsoft.com/office/powerpoint/2010/main" val="27157764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1143000"/>
          </a:xfrm>
        </p:spPr>
        <p:txBody>
          <a:bodyPr rtlCol="0">
            <a:noAutofit/>
          </a:bodyPr>
          <a:lstStyle/>
          <a:p>
            <a:pPr fontAlgn="auto">
              <a:spcAft>
                <a:spcPts val="0"/>
              </a:spcAft>
              <a:defRPr/>
            </a:pPr>
            <a:r>
              <a:rPr lang="en-US" b="1" dirty="0" smtClean="0"/>
              <a:t>Workshop One: Understanding Health</a:t>
            </a:r>
            <a:br>
              <a:rPr lang="en-US" b="1" dirty="0" smtClean="0"/>
            </a:br>
            <a:r>
              <a:rPr lang="en-US" b="1" dirty="0" smtClean="0"/>
              <a:t>Overview</a:t>
            </a:r>
            <a:endParaRPr lang="en-US" b="1" dirty="0"/>
          </a:p>
        </p:txBody>
      </p:sp>
      <p:sp>
        <p:nvSpPr>
          <p:cNvPr id="36867" name="Content Placeholder 2"/>
          <p:cNvSpPr>
            <a:spLocks noGrp="1"/>
          </p:cNvSpPr>
          <p:nvPr>
            <p:ph idx="1"/>
          </p:nvPr>
        </p:nvSpPr>
        <p:spPr>
          <a:xfrm>
            <a:off x="0" y="1676400"/>
            <a:ext cx="9144000" cy="1143000"/>
          </a:xfrm>
        </p:spPr>
        <p:txBody>
          <a:bodyPr/>
          <a:lstStyle/>
          <a:p>
            <a:pPr algn="ctr">
              <a:buFontTx/>
              <a:buNone/>
            </a:pPr>
            <a:r>
              <a:rPr lang="en-US" sz="2800" dirty="0" smtClean="0">
                <a:ea typeface="ＭＳ Ｐゴシック" pitchFamily="33" charset="-128"/>
                <a:cs typeface="ＭＳ Ｐゴシック" pitchFamily="33" charset="-128"/>
              </a:rPr>
              <a:t>Interactive activities and examples that inform students about upstream causes of health and effective health interventions</a:t>
            </a:r>
          </a:p>
        </p:txBody>
      </p:sp>
      <p:pic>
        <p:nvPicPr>
          <p:cNvPr id="5122" name="Picture 2" descr="C:\Users\Sejal\Pictures\Pictures\2011\Summer 2011\Stanford Health Advocacy Summer Camp 2011\summer 2011 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5120"/>
          <a:stretch/>
        </p:blipFill>
        <p:spPr bwMode="auto">
          <a:xfrm>
            <a:off x="2743200" y="2743200"/>
            <a:ext cx="3181350" cy="3600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b="1" dirty="0" smtClean="0"/>
              <a:t>Workshop One: Understanding Health</a:t>
            </a:r>
            <a:br>
              <a:rPr lang="en-US" b="1" dirty="0" smtClean="0"/>
            </a:br>
            <a:r>
              <a:rPr lang="en-US" b="1" dirty="0" smtClean="0"/>
              <a:t>Content</a:t>
            </a:r>
            <a:endParaRPr lang="en-US" b="1" dirty="0"/>
          </a:p>
        </p:txBody>
      </p:sp>
      <p:sp>
        <p:nvSpPr>
          <p:cNvPr id="3" name="Content Placeholder 2"/>
          <p:cNvSpPr>
            <a:spLocks noGrp="1"/>
          </p:cNvSpPr>
          <p:nvPr>
            <p:ph sz="half" idx="1"/>
          </p:nvPr>
        </p:nvSpPr>
        <p:spPr>
          <a:xfrm>
            <a:off x="152400" y="1600200"/>
            <a:ext cx="8839200" cy="5181600"/>
          </a:xfrm>
          <a:solidFill>
            <a:schemeClr val="bg1"/>
          </a:solidFill>
          <a:ln>
            <a:noFill/>
          </a:ln>
        </p:spPr>
        <p:txBody>
          <a:bodyPr/>
          <a:lstStyle/>
          <a:p>
            <a:pPr marL="0" indent="0">
              <a:buNone/>
            </a:pPr>
            <a:r>
              <a:rPr lang="en-US" sz="2400" b="1" i="1" dirty="0" smtClean="0">
                <a:latin typeface="Times New Roman" pitchFamily="18" charset="0"/>
                <a:cs typeface="Times New Roman" pitchFamily="18" charset="0"/>
              </a:rPr>
              <a:t>Definition of Health:</a:t>
            </a:r>
            <a:r>
              <a:rPr lang="en-US" sz="2400" dirty="0" smtClean="0">
                <a:latin typeface="Times New Roman" pitchFamily="18" charset="0"/>
                <a:cs typeface="Times New Roman" pitchFamily="18" charset="0"/>
              </a:rPr>
              <a:t> Participants read examples of  how different social, economic, and family circumstances contribute to over-all well-being and define “health”</a:t>
            </a:r>
          </a:p>
          <a:p>
            <a:pPr marL="0" indent="0">
              <a:buNone/>
            </a:pPr>
            <a:r>
              <a:rPr lang="en-US" sz="2400" b="1" i="1" dirty="0" smtClean="0">
                <a:latin typeface="Times New Roman" pitchFamily="18" charset="0"/>
                <a:cs typeface="Times New Roman" pitchFamily="18" charset="0"/>
              </a:rPr>
              <a:t>Upstream Causes:</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Participants read a quintessential public health story that highlights the differences between individual and community health</a:t>
            </a:r>
            <a:endParaRPr lang="en-US" sz="2400" b="1" i="1" dirty="0" smtClean="0">
              <a:latin typeface="Times New Roman" pitchFamily="18" charset="0"/>
              <a:cs typeface="Times New Roman" pitchFamily="18" charset="0"/>
            </a:endParaRPr>
          </a:p>
          <a:p>
            <a:pPr marL="0" indent="0">
              <a:buNone/>
            </a:pPr>
            <a:r>
              <a:rPr lang="en-US" sz="2400" b="1" i="1" dirty="0" smtClean="0">
                <a:latin typeface="Times New Roman" pitchFamily="18" charset="0"/>
                <a:cs typeface="Times New Roman" pitchFamily="18" charset="0"/>
              </a:rPr>
              <a:t>Case Studies: </a:t>
            </a:r>
            <a:r>
              <a:rPr lang="en-US" sz="2400" dirty="0">
                <a:latin typeface="Times New Roman" pitchFamily="18" charset="0"/>
                <a:cs typeface="Times New Roman" pitchFamily="18" charset="0"/>
              </a:rPr>
              <a:t>Participants apply their understanding of upstream causes of health to </a:t>
            </a:r>
            <a:r>
              <a:rPr lang="en-US" sz="2400" dirty="0" smtClean="0">
                <a:latin typeface="Times New Roman" pitchFamily="18" charset="0"/>
                <a:cs typeface="Times New Roman" pitchFamily="18" charset="0"/>
              </a:rPr>
              <a:t>several case studies. One such case study is about how </a:t>
            </a:r>
            <a:r>
              <a:rPr lang="en-US" sz="2400" dirty="0">
                <a:latin typeface="Times New Roman" pitchFamily="18" charset="0"/>
                <a:cs typeface="Times New Roman" pitchFamily="18" charset="0"/>
              </a:rPr>
              <a:t>income and housing affect a young man’s </a:t>
            </a:r>
            <a:r>
              <a:rPr lang="en-US" sz="2400" dirty="0" smtClean="0">
                <a:latin typeface="Times New Roman" pitchFamily="18" charset="0"/>
                <a:cs typeface="Times New Roman" pitchFamily="18" charset="0"/>
              </a:rPr>
              <a:t>health</a:t>
            </a:r>
            <a:endParaRPr lang="en-US" sz="2400" dirty="0">
              <a:latin typeface="Times New Roman" pitchFamily="18" charset="0"/>
              <a:cs typeface="Times New Roman" pitchFamily="18" charset="0"/>
            </a:endParaRPr>
          </a:p>
          <a:p>
            <a:pPr marL="0" indent="0">
              <a:buNone/>
            </a:pPr>
            <a:r>
              <a:rPr lang="en-US" sz="2400" b="1" i="1" dirty="0" smtClean="0">
                <a:latin typeface="Times New Roman" pitchFamily="18" charset="0"/>
                <a:cs typeface="Times New Roman" pitchFamily="18" charset="0"/>
              </a:rPr>
              <a:t>Health Interventions: </a:t>
            </a:r>
            <a:r>
              <a:rPr lang="en-US" sz="2400" dirty="0" smtClean="0">
                <a:latin typeface="Times New Roman" pitchFamily="18" charset="0"/>
                <a:cs typeface="Times New Roman" pitchFamily="18" charset="0"/>
              </a:rPr>
              <a:t>Participants explore the differences between the traditional medical model of curative care and the public health model of prevention in order to better understand the difference between primary, secondary, and tertiary health interventions</a:t>
            </a:r>
            <a:endParaRPr lang="en-US" u="sng"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1143000"/>
          </a:xfrm>
        </p:spPr>
        <p:txBody>
          <a:bodyPr/>
          <a:lstStyle/>
          <a:p>
            <a:pPr lvl="0"/>
            <a:r>
              <a:rPr lang="en-US" b="1" dirty="0" smtClean="0">
                <a:ea typeface="ＭＳ Ｐゴシック" pitchFamily="33" charset="-128"/>
                <a:cs typeface="ＭＳ Ｐゴシック" pitchFamily="33" charset="-128"/>
              </a:rPr>
              <a:t>Workshop One: Understanding Health</a:t>
            </a:r>
            <a:br>
              <a:rPr lang="en-US" b="1" dirty="0" smtClean="0">
                <a:ea typeface="ＭＳ Ｐゴシック" pitchFamily="33" charset="-128"/>
                <a:cs typeface="ＭＳ Ｐゴシック" pitchFamily="33" charset="-128"/>
              </a:rPr>
            </a:br>
            <a:r>
              <a:rPr lang="en-US" b="1" dirty="0" smtClean="0">
                <a:ea typeface="ＭＳ Ｐゴシック" pitchFamily="33" charset="-128"/>
                <a:cs typeface="ＭＳ Ｐゴシック" pitchFamily="33" charset="-128"/>
              </a:rPr>
              <a:t>Upstream Causes Flow Chart</a:t>
            </a:r>
            <a:endParaRPr lang="en-US" dirty="0"/>
          </a:p>
        </p:txBody>
      </p:sp>
      <p:graphicFrame>
        <p:nvGraphicFramePr>
          <p:cNvPr id="21" name="Diagram 20"/>
          <p:cNvGraphicFramePr/>
          <p:nvPr>
            <p:extLst>
              <p:ext uri="{D42A27DB-BD31-4B8C-83A1-F6EECF244321}">
                <p14:modId xmlns:p14="http://schemas.microsoft.com/office/powerpoint/2010/main" val="1573734303"/>
              </p:ext>
            </p:extLst>
          </p:nvPr>
        </p:nvGraphicFramePr>
        <p:xfrm>
          <a:off x="1066800" y="1600200"/>
          <a:ext cx="6705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05212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b="1" dirty="0" smtClean="0"/>
              <a:t>Workshop One: Understanding Health</a:t>
            </a:r>
            <a:br>
              <a:rPr lang="en-US" b="1" dirty="0" smtClean="0"/>
            </a:br>
            <a:r>
              <a:rPr lang="en-US" b="1" dirty="0" smtClean="0"/>
              <a:t>Case Study</a:t>
            </a:r>
            <a:endParaRPr lang="en-US" b="1" dirty="0"/>
          </a:p>
        </p:txBody>
      </p:sp>
      <p:sp>
        <p:nvSpPr>
          <p:cNvPr id="5" name="Content Placeholder 4"/>
          <p:cNvSpPr>
            <a:spLocks noGrp="1"/>
          </p:cNvSpPr>
          <p:nvPr>
            <p:ph idx="1"/>
          </p:nvPr>
        </p:nvSpPr>
        <p:spPr>
          <a:xfrm>
            <a:off x="457200" y="1524000"/>
            <a:ext cx="8153400" cy="4572000"/>
          </a:xfrm>
        </p:spPr>
        <p:txBody>
          <a:bodyPr/>
          <a:lstStyle/>
          <a:p>
            <a:pPr marL="0" indent="0">
              <a:buNone/>
            </a:pPr>
            <a:r>
              <a:rPr lang="en-US" sz="2600" dirty="0" smtClean="0"/>
              <a:t>“Joshua </a:t>
            </a:r>
            <a:r>
              <a:rPr lang="en-US" sz="2600" dirty="0"/>
              <a:t>is a young man who was laid off months ago. Recently, he developed cancer. Cancer is caused by carcinogens (chemicals and other substances that cause cancer), which can be found in the air, water, or soil. Unfortunately, Joshua lives next to a landfill, and the toxic waste from the landfill is contaminating the water source that supplies Joshua’s </a:t>
            </a:r>
            <a:r>
              <a:rPr lang="en-US" sz="2600" dirty="0" smtClean="0"/>
              <a:t>apartment.</a:t>
            </a:r>
          </a:p>
          <a:p>
            <a:pPr marL="0" indent="0">
              <a:buNone/>
            </a:pPr>
            <a:r>
              <a:rPr lang="en-US" sz="2600" dirty="0" smtClean="0"/>
              <a:t>Without </a:t>
            </a:r>
            <a:r>
              <a:rPr lang="en-US" sz="2600" dirty="0"/>
              <a:t>a paying job, Joshua has less money to spend on rent. Joshua can only afford to live in low-rent </a:t>
            </a:r>
            <a:r>
              <a:rPr lang="en-US" sz="2600" dirty="0" smtClean="0"/>
              <a:t>apartments. The </a:t>
            </a:r>
            <a:r>
              <a:rPr lang="en-US" sz="2600" dirty="0"/>
              <a:t>landfill company requested permission from the local government to allow a landfill to be built on cheaper land</a:t>
            </a:r>
            <a:r>
              <a:rPr lang="en-US" sz="2600" dirty="0" smtClean="0"/>
              <a:t>.”</a:t>
            </a:r>
            <a:endParaRPr lang="en-US" sz="2600" dirty="0"/>
          </a:p>
        </p:txBody>
      </p:sp>
    </p:spTree>
    <p:extLst>
      <p:ext uri="{BB962C8B-B14F-4D97-AF65-F5344CB8AC3E}">
        <p14:creationId xmlns:p14="http://schemas.microsoft.com/office/powerpoint/2010/main" val="3867723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pPr lvl="0"/>
            <a:r>
              <a:rPr lang="en-US" b="1" dirty="0" smtClean="0">
                <a:ea typeface="ＭＳ Ｐゴシック" pitchFamily="33" charset="-128"/>
                <a:cs typeface="ＭＳ Ｐゴシック" pitchFamily="33" charset="-128"/>
              </a:rPr>
              <a:t>Workshop One: Understanding Health</a:t>
            </a:r>
            <a:br>
              <a:rPr lang="en-US" b="1" dirty="0" smtClean="0">
                <a:ea typeface="ＭＳ Ｐゴシック" pitchFamily="33" charset="-128"/>
                <a:cs typeface="ＭＳ Ｐゴシック" pitchFamily="33" charset="-128"/>
              </a:rPr>
            </a:br>
            <a:r>
              <a:rPr lang="en-US" b="1" dirty="0" smtClean="0">
                <a:ea typeface="ＭＳ Ｐゴシック" pitchFamily="33" charset="-128"/>
                <a:cs typeface="ＭＳ Ｐゴシック" pitchFamily="33" charset="-128"/>
              </a:rPr>
              <a:t>Case Study</a:t>
            </a:r>
            <a:endParaRPr lang="en-US" dirty="0"/>
          </a:p>
        </p:txBody>
      </p:sp>
      <p:graphicFrame>
        <p:nvGraphicFramePr>
          <p:cNvPr id="21" name="Diagram 20"/>
          <p:cNvGraphicFramePr/>
          <p:nvPr>
            <p:extLst>
              <p:ext uri="{D42A27DB-BD31-4B8C-83A1-F6EECF244321}">
                <p14:modId xmlns:p14="http://schemas.microsoft.com/office/powerpoint/2010/main" val="2393548148"/>
              </p:ext>
            </p:extLst>
          </p:nvPr>
        </p:nvGraphicFramePr>
        <p:xfrm>
          <a:off x="1066800" y="1600200"/>
          <a:ext cx="6705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52400" y="304800"/>
            <a:ext cx="8839200" cy="1143000"/>
          </a:xfrm>
        </p:spPr>
        <p:txBody>
          <a:bodyPr/>
          <a:lstStyle/>
          <a:p>
            <a:r>
              <a:rPr lang="en-US" b="1" dirty="0"/>
              <a:t>Public Health </a:t>
            </a:r>
            <a:r>
              <a:rPr lang="en-US" b="1" dirty="0" smtClean="0"/>
              <a:t>Advocacy </a:t>
            </a:r>
            <a:r>
              <a:rPr lang="en-US" b="1" dirty="0"/>
              <a:t>Curriculum</a:t>
            </a:r>
            <a:endParaRPr lang="en-US" b="1" dirty="0" smtClean="0">
              <a:ea typeface="ＭＳ Ｐゴシック" pitchFamily="33" charset="-128"/>
              <a:cs typeface="ＭＳ Ｐゴシック" pitchFamily="33" charset="-128"/>
            </a:endParaRPr>
          </a:p>
        </p:txBody>
      </p:sp>
      <p:sp>
        <p:nvSpPr>
          <p:cNvPr id="3" name="Content Placeholder 2"/>
          <p:cNvSpPr>
            <a:spLocks noGrp="1"/>
          </p:cNvSpPr>
          <p:nvPr>
            <p:ph idx="1"/>
          </p:nvPr>
        </p:nvSpPr>
        <p:spPr>
          <a:xfrm>
            <a:off x="304800" y="1600200"/>
            <a:ext cx="8382000" cy="4343400"/>
          </a:xfrm>
        </p:spPr>
        <p:txBody>
          <a:bodyPr rtlCol="0">
            <a:noAutofit/>
          </a:bodyPr>
          <a:lstStyle/>
          <a:p>
            <a:pPr marL="342900" lvl="1" indent="-342900" fontAlgn="auto">
              <a:spcAft>
                <a:spcPts val="600"/>
              </a:spcAft>
              <a:buFont typeface="Arial" pitchFamily="34" charset="0"/>
              <a:buChar char="•"/>
              <a:defRPr/>
            </a:pPr>
            <a:r>
              <a:rPr lang="en-US" sz="2000" dirty="0" smtClean="0"/>
              <a:t>10 hands-on, interactive, modular lessons</a:t>
            </a:r>
          </a:p>
          <a:p>
            <a:pPr marL="342900" lvl="1" indent="-342900" fontAlgn="auto">
              <a:spcAft>
                <a:spcPts val="600"/>
              </a:spcAft>
              <a:buFont typeface="Arial" pitchFamily="34" charset="0"/>
              <a:buChar char="•"/>
              <a:defRPr/>
            </a:pPr>
            <a:r>
              <a:rPr lang="en-US" sz="2000" dirty="0" err="1" smtClean="0"/>
              <a:t>Freirian</a:t>
            </a:r>
            <a:r>
              <a:rPr lang="en-US" sz="2000" dirty="0" smtClean="0"/>
              <a:t> pedagogy, project-based learning, think-pair-share</a:t>
            </a:r>
          </a:p>
          <a:p>
            <a:pPr fontAlgn="auto">
              <a:spcAft>
                <a:spcPts val="600"/>
              </a:spcAft>
              <a:buFont typeface="Arial" pitchFamily="34" charset="0"/>
              <a:buChar char="•"/>
              <a:defRPr/>
            </a:pPr>
            <a:r>
              <a:rPr lang="en-US" sz="2000" dirty="0" smtClean="0"/>
              <a:t>Key messages</a:t>
            </a:r>
            <a:r>
              <a:rPr lang="en-US" sz="2000" b="1" dirty="0" smtClean="0"/>
              <a:t>:</a:t>
            </a:r>
          </a:p>
          <a:p>
            <a:pPr marL="914400" lvl="1" indent="-457200" fontAlgn="auto">
              <a:spcAft>
                <a:spcPts val="600"/>
              </a:spcAft>
              <a:buFont typeface="+mj-lt"/>
              <a:buAutoNum type="arabicPeriod"/>
              <a:defRPr/>
            </a:pPr>
            <a:r>
              <a:rPr lang="en-US" sz="2000" dirty="0" smtClean="0">
                <a:ea typeface="ＭＳ Ｐゴシック" pitchFamily="33" charset="-128"/>
                <a:cs typeface="ＭＳ Ｐゴシック" pitchFamily="33" charset="-128"/>
              </a:rPr>
              <a:t>The health of an individual is embedded within a broad context</a:t>
            </a:r>
          </a:p>
          <a:p>
            <a:pPr marL="914400" lvl="1" indent="-457200" fontAlgn="auto">
              <a:spcAft>
                <a:spcPts val="600"/>
              </a:spcAft>
              <a:buFont typeface="+mj-lt"/>
              <a:buAutoNum type="arabicPeriod"/>
              <a:defRPr/>
            </a:pPr>
            <a:r>
              <a:rPr lang="en-US" sz="2000" dirty="0" smtClean="0">
                <a:ea typeface="ＭＳ Ｐゴシック" pitchFamily="33" charset="-128"/>
                <a:cs typeface="ＭＳ Ｐゴシック" pitchFamily="33" charset="-128"/>
              </a:rPr>
              <a:t>Students can advocate for improved conditions in their school and local neighborhood to help improve personal and community health</a:t>
            </a:r>
            <a:endParaRPr lang="en-US" sz="2000" dirty="0" smtClean="0"/>
          </a:p>
          <a:p>
            <a:pPr fontAlgn="auto">
              <a:spcAft>
                <a:spcPts val="600"/>
              </a:spcAft>
              <a:buFont typeface="Arial" pitchFamily="34" charset="0"/>
              <a:buChar char="•"/>
              <a:defRPr/>
            </a:pPr>
            <a:r>
              <a:rPr lang="en-US" sz="2000" dirty="0" smtClean="0"/>
              <a:t>3 primary units</a:t>
            </a:r>
            <a:r>
              <a:rPr lang="en-US" sz="2000" b="1" dirty="0" smtClean="0"/>
              <a:t>:</a:t>
            </a:r>
          </a:p>
          <a:p>
            <a:pPr marL="914400" lvl="1" indent="-457200" fontAlgn="auto">
              <a:spcAft>
                <a:spcPts val="600"/>
              </a:spcAft>
              <a:buFont typeface="+mj-lt"/>
              <a:buAutoNum type="arabicPeriod"/>
              <a:defRPr/>
            </a:pPr>
            <a:r>
              <a:rPr lang="en-US" sz="2000" dirty="0" smtClean="0"/>
              <a:t>Upstream Causes of Health</a:t>
            </a:r>
          </a:p>
          <a:p>
            <a:pPr marL="914400" lvl="1" indent="-457200" fontAlgn="auto">
              <a:spcAft>
                <a:spcPts val="600"/>
              </a:spcAft>
              <a:buFont typeface="+mj-lt"/>
              <a:buAutoNum type="arabicPeriod"/>
              <a:defRPr/>
            </a:pPr>
            <a:r>
              <a:rPr lang="en-US" sz="2000" dirty="0" smtClean="0"/>
              <a:t>Community Exploration</a:t>
            </a:r>
          </a:p>
          <a:p>
            <a:pPr marL="914400" lvl="1" indent="-457200" fontAlgn="auto">
              <a:spcAft>
                <a:spcPts val="600"/>
              </a:spcAft>
              <a:buFont typeface="+mj-lt"/>
              <a:buAutoNum type="arabicPeriod"/>
              <a:defRPr/>
            </a:pPr>
            <a:r>
              <a:rPr lang="en-US" sz="2000" dirty="0" smtClean="0"/>
              <a:t>Health and Social Advocacy</a:t>
            </a:r>
          </a:p>
        </p:txBody>
      </p:sp>
    </p:spTree>
    <p:extLst>
      <p:ext uri="{BB962C8B-B14F-4D97-AF65-F5344CB8AC3E}">
        <p14:creationId xmlns:p14="http://schemas.microsoft.com/office/powerpoint/2010/main" val="34691164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4800"/>
            <a:ext cx="9144000" cy="1143000"/>
          </a:xfrm>
        </p:spPr>
        <p:txBody>
          <a:bodyPr/>
          <a:lstStyle/>
          <a:p>
            <a:r>
              <a:rPr lang="en-US" b="1" dirty="0" smtClean="0"/>
              <a:t>Workshop One: Understanding Health</a:t>
            </a:r>
            <a:br>
              <a:rPr lang="en-US" b="1" dirty="0" smtClean="0"/>
            </a:br>
            <a:r>
              <a:rPr lang="en-US" b="1" dirty="0" err="1" smtClean="0"/>
              <a:t>Health</a:t>
            </a:r>
            <a:r>
              <a:rPr lang="en-US" b="1" dirty="0" smtClean="0"/>
              <a:t> Intervention</a:t>
            </a:r>
            <a:endParaRPr lang="en-US" b="1" dirty="0"/>
          </a:p>
        </p:txBody>
      </p:sp>
      <p:sp>
        <p:nvSpPr>
          <p:cNvPr id="4" name="Content Placeholder 3"/>
          <p:cNvSpPr>
            <a:spLocks noGrp="1"/>
          </p:cNvSpPr>
          <p:nvPr>
            <p:ph idx="1"/>
          </p:nvPr>
        </p:nvSpPr>
        <p:spPr/>
        <p:txBody>
          <a:bodyPr/>
          <a:lstStyle/>
          <a:p>
            <a:r>
              <a:rPr lang="en-US" dirty="0"/>
              <a:t>It is October, and Flu Season is about to start. As the City Health Official, you have to decide how to plan for the predicted flu </a:t>
            </a:r>
            <a:r>
              <a:rPr lang="en-US" dirty="0" smtClean="0"/>
              <a:t>outbreak… </a:t>
            </a:r>
            <a:endParaRPr lang="en-US" dirty="0"/>
          </a:p>
        </p:txBody>
      </p:sp>
    </p:spTree>
    <p:extLst>
      <p:ext uri="{BB962C8B-B14F-4D97-AF65-F5344CB8AC3E}">
        <p14:creationId xmlns:p14="http://schemas.microsoft.com/office/powerpoint/2010/main" val="291810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smtClean="0"/>
              <a:t>Workshop One: Understanding Health</a:t>
            </a:r>
            <a:br>
              <a:rPr lang="en-US" b="1" dirty="0" smtClean="0"/>
            </a:br>
            <a:r>
              <a:rPr lang="en-US" b="1" dirty="0" err="1" smtClean="0"/>
              <a:t>Health</a:t>
            </a:r>
            <a:r>
              <a:rPr lang="en-US" b="1" dirty="0" smtClean="0"/>
              <a:t> Interventions</a:t>
            </a:r>
            <a:endParaRPr lang="en-US" b="1" dirty="0"/>
          </a:p>
        </p:txBody>
      </p:sp>
      <p:sp>
        <p:nvSpPr>
          <p:cNvPr id="5" name="Text Placeholder 4"/>
          <p:cNvSpPr>
            <a:spLocks noGrp="1"/>
          </p:cNvSpPr>
          <p:nvPr>
            <p:ph type="body" idx="1"/>
          </p:nvPr>
        </p:nvSpPr>
        <p:spPr>
          <a:xfrm>
            <a:off x="457200" y="1535113"/>
            <a:ext cx="4040188" cy="446087"/>
          </a:xfrm>
        </p:spPr>
        <p:txBody>
          <a:bodyPr/>
          <a:lstStyle/>
          <a:p>
            <a:r>
              <a:rPr lang="en-US" dirty="0" smtClean="0"/>
              <a:t>Traditional Medical Model</a:t>
            </a:r>
            <a:endParaRPr lang="en-US" dirty="0"/>
          </a:p>
        </p:txBody>
      </p:sp>
      <p:sp>
        <p:nvSpPr>
          <p:cNvPr id="3" name="Content Placeholder 2"/>
          <p:cNvSpPr>
            <a:spLocks noGrp="1"/>
          </p:cNvSpPr>
          <p:nvPr>
            <p:ph sz="half" idx="2"/>
          </p:nvPr>
        </p:nvSpPr>
        <p:spPr>
          <a:xfrm>
            <a:off x="76200" y="1981200"/>
            <a:ext cx="4421188" cy="4724400"/>
          </a:xfrm>
          <a:solidFill>
            <a:schemeClr val="bg1"/>
          </a:solidFill>
          <a:ln>
            <a:solidFill>
              <a:schemeClr val="tx1"/>
            </a:solidFill>
          </a:ln>
        </p:spPr>
        <p:txBody>
          <a:bodyPr tIns="0"/>
          <a:lstStyle/>
          <a:p>
            <a:pPr marL="0" indent="0">
              <a:buNone/>
            </a:pPr>
            <a:r>
              <a:rPr lang="en-US" sz="2400" dirty="0"/>
              <a:t>You decide that anyone with symptoms of the flu is mandated to see a doctor and receive a prescription </a:t>
            </a:r>
            <a:r>
              <a:rPr lang="en-US" sz="2400" dirty="0" smtClean="0"/>
              <a:t>medication. </a:t>
            </a:r>
            <a:r>
              <a:rPr lang="en-US" sz="2400" dirty="0"/>
              <a:t>The patient is also mandated to follow up with the doctor in two weeks after the initial symptoms. In the meanwhile, the patient is allowed to continue work or school, which could help pay the medical bills of seeing a </a:t>
            </a:r>
            <a:r>
              <a:rPr lang="en-US" sz="2400" dirty="0" smtClean="0"/>
              <a:t>doctor.</a:t>
            </a:r>
            <a:endParaRPr lang="en-US" sz="2400" dirty="0"/>
          </a:p>
        </p:txBody>
      </p:sp>
      <p:sp>
        <p:nvSpPr>
          <p:cNvPr id="6" name="Text Placeholder 5"/>
          <p:cNvSpPr>
            <a:spLocks noGrp="1"/>
          </p:cNvSpPr>
          <p:nvPr>
            <p:ph type="body" sz="quarter" idx="3"/>
          </p:nvPr>
        </p:nvSpPr>
        <p:spPr>
          <a:xfrm>
            <a:off x="4645025" y="1535113"/>
            <a:ext cx="4041775" cy="446087"/>
          </a:xfrm>
        </p:spPr>
        <p:txBody>
          <a:bodyPr/>
          <a:lstStyle/>
          <a:p>
            <a:r>
              <a:rPr lang="en-US" dirty="0" smtClean="0"/>
              <a:t>Public Health Model</a:t>
            </a:r>
            <a:endParaRPr lang="en-US" dirty="0"/>
          </a:p>
        </p:txBody>
      </p:sp>
      <p:sp>
        <p:nvSpPr>
          <p:cNvPr id="4" name="Content Placeholder 3"/>
          <p:cNvSpPr>
            <a:spLocks noGrp="1"/>
          </p:cNvSpPr>
          <p:nvPr>
            <p:ph sz="quarter" idx="4"/>
          </p:nvPr>
        </p:nvSpPr>
        <p:spPr>
          <a:xfrm>
            <a:off x="4645025" y="1981201"/>
            <a:ext cx="4422775" cy="4724399"/>
          </a:xfrm>
          <a:solidFill>
            <a:schemeClr val="bg1"/>
          </a:solidFill>
          <a:ln>
            <a:solidFill>
              <a:schemeClr val="tx1"/>
            </a:solidFill>
          </a:ln>
        </p:spPr>
        <p:txBody>
          <a:bodyPr lIns="91440" tIns="0"/>
          <a:lstStyle/>
          <a:p>
            <a:pPr marL="0" indent="0">
              <a:buNone/>
            </a:pPr>
            <a:r>
              <a:rPr lang="en-US" sz="2400" dirty="0"/>
              <a:t>You decide everyone aged 2-65 should receive a flu vaccination. You encourage drug stores and doctors’ offices to provide cheap vaccinations for the city. You indicate that flu vaccinations do not necessarily have to be administered by a doctor – they can be delivered by nurses, physician’s assistants, and all other qualified personnel. </a:t>
            </a:r>
          </a:p>
        </p:txBody>
      </p:sp>
    </p:spTree>
    <p:extLst>
      <p:ext uri="{BB962C8B-B14F-4D97-AF65-F5344CB8AC3E}">
        <p14:creationId xmlns:p14="http://schemas.microsoft.com/office/powerpoint/2010/main" val="2506685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04800"/>
            <a:ext cx="9144000" cy="1143000"/>
          </a:xfrm>
        </p:spPr>
        <p:txBody>
          <a:bodyPr/>
          <a:lstStyle/>
          <a:p>
            <a:r>
              <a:rPr lang="en-US" b="1" dirty="0" smtClean="0"/>
              <a:t>Workshop One: Understanding Health</a:t>
            </a:r>
            <a:br>
              <a:rPr lang="en-US" b="1" dirty="0" smtClean="0"/>
            </a:br>
            <a:r>
              <a:rPr lang="en-US" b="1" dirty="0" err="1" smtClean="0"/>
              <a:t>Health</a:t>
            </a:r>
            <a:r>
              <a:rPr lang="en-US" b="1" dirty="0" smtClean="0"/>
              <a:t> Intervention</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363624911"/>
              </p:ext>
            </p:extLst>
          </p:nvPr>
        </p:nvGraphicFramePr>
        <p:xfrm>
          <a:off x="152400" y="1676400"/>
          <a:ext cx="8839200" cy="5105401"/>
        </p:xfrm>
        <a:graphic>
          <a:graphicData uri="http://schemas.openxmlformats.org/drawingml/2006/table">
            <a:tbl>
              <a:tblPr firstRow="1" firstCol="1" bandRow="1"/>
              <a:tblGrid>
                <a:gridCol w="1458556"/>
                <a:gridCol w="3866052"/>
                <a:gridCol w="3514592"/>
              </a:tblGrid>
              <a:tr h="300318">
                <a:tc>
                  <a:txBody>
                    <a:bodyPr/>
                    <a:lstStyle/>
                    <a:p>
                      <a:pPr marL="0" marR="0" indent="0">
                        <a:spcBef>
                          <a:spcPts val="0"/>
                        </a:spcBef>
                        <a:spcAft>
                          <a:spcPts val="0"/>
                        </a:spcAft>
                      </a:pPr>
                      <a:r>
                        <a:rPr lang="en-US" sz="1900" dirty="0">
                          <a:effectLst/>
                          <a:latin typeface="Times New Roman"/>
                          <a:ea typeface="Franklin Gothic Book"/>
                        </a:rPr>
                        <a:t>Policy </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a:effectLst/>
                          <a:latin typeface="Times New Roman"/>
                          <a:ea typeface="Franklin Gothic Book"/>
                        </a:rPr>
                        <a:t>Pros</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a:effectLst/>
                          <a:latin typeface="Times New Roman"/>
                          <a:ea typeface="Franklin Gothic Book"/>
                        </a:rPr>
                        <a:t>Cons</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02224">
                <a:tc>
                  <a:txBody>
                    <a:bodyPr/>
                    <a:lstStyle/>
                    <a:p>
                      <a:pPr marL="0" marR="0" indent="0">
                        <a:spcBef>
                          <a:spcPts val="0"/>
                        </a:spcBef>
                        <a:spcAft>
                          <a:spcPts val="0"/>
                        </a:spcAft>
                      </a:pPr>
                      <a:r>
                        <a:rPr lang="en-US" sz="1900">
                          <a:effectLst/>
                          <a:latin typeface="Times New Roman"/>
                          <a:ea typeface="Franklin Gothic Book"/>
                        </a:rPr>
                        <a:t>Medication</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a:effectLst/>
                          <a:latin typeface="Times New Roman"/>
                          <a:ea typeface="Franklin Gothic Book"/>
                        </a:rPr>
                        <a:t>-Individualized care reaches only those who have doctors</a:t>
                      </a:r>
                    </a:p>
                    <a:p>
                      <a:pPr marL="11430" marR="0" indent="0">
                        <a:spcBef>
                          <a:spcPts val="0"/>
                        </a:spcBef>
                        <a:spcAft>
                          <a:spcPts val="0"/>
                        </a:spcAft>
                      </a:pPr>
                      <a:r>
                        <a:rPr lang="en-US" sz="1900">
                          <a:effectLst/>
                          <a:latin typeface="Times New Roman"/>
                          <a:ea typeface="Franklin Gothic Book"/>
                        </a:rPr>
                        <a:t>-Can use this doctor’s appointment to ask other medical questions</a:t>
                      </a:r>
                    </a:p>
                    <a:p>
                      <a:pPr marL="11430" marR="0" indent="0">
                        <a:spcBef>
                          <a:spcPts val="0"/>
                        </a:spcBef>
                        <a:spcAft>
                          <a:spcPts val="0"/>
                        </a:spcAft>
                      </a:pPr>
                      <a:r>
                        <a:rPr lang="en-US" sz="1900">
                          <a:effectLst/>
                          <a:latin typeface="Times New Roman"/>
                          <a:ea typeface="Franklin Gothic Book"/>
                        </a:rPr>
                        <a:t>-Likely to cure the patient very quickly</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dirty="0" smtClean="0">
                          <a:effectLst/>
                          <a:latin typeface="Times New Roman"/>
                          <a:ea typeface="Franklin Gothic Book"/>
                        </a:rPr>
                        <a:t>- Doctor’s </a:t>
                      </a:r>
                      <a:r>
                        <a:rPr lang="en-US" sz="1900" dirty="0">
                          <a:effectLst/>
                          <a:latin typeface="Times New Roman"/>
                          <a:ea typeface="Franklin Gothic Book"/>
                        </a:rPr>
                        <a:t>appointments are </a:t>
                      </a:r>
                      <a:endParaRPr lang="en-US" sz="1900" dirty="0" smtClean="0">
                        <a:effectLst/>
                        <a:latin typeface="Times New Roman"/>
                        <a:ea typeface="Franklin Gothic Book"/>
                      </a:endParaRPr>
                    </a:p>
                    <a:p>
                      <a:pPr marL="0" marR="0" indent="0">
                        <a:spcBef>
                          <a:spcPts val="0"/>
                        </a:spcBef>
                        <a:spcAft>
                          <a:spcPts val="0"/>
                        </a:spcAft>
                      </a:pPr>
                      <a:r>
                        <a:rPr lang="en-US" sz="1900" dirty="0" smtClean="0">
                          <a:effectLst/>
                          <a:latin typeface="Times New Roman"/>
                          <a:ea typeface="Franklin Gothic Book"/>
                        </a:rPr>
                        <a:t>time-intensive</a:t>
                      </a:r>
                      <a:endParaRPr lang="en-US" sz="1900" dirty="0">
                        <a:effectLst/>
                        <a:latin typeface="Times New Roman"/>
                        <a:ea typeface="Franklin Gothic Book"/>
                      </a:endParaRPr>
                    </a:p>
                    <a:p>
                      <a:pPr marL="0" marR="0" indent="0">
                        <a:spcBef>
                          <a:spcPts val="0"/>
                        </a:spcBef>
                        <a:spcAft>
                          <a:spcPts val="0"/>
                        </a:spcAft>
                      </a:pPr>
                      <a:r>
                        <a:rPr lang="en-US" sz="1900" dirty="0">
                          <a:effectLst/>
                          <a:latin typeface="Times New Roman"/>
                          <a:ea typeface="Franklin Gothic Book"/>
                        </a:rPr>
                        <a:t>-Doctor could be overwhelmed with flu patients and not attend to other, more serious patients</a:t>
                      </a:r>
                    </a:p>
                    <a:p>
                      <a:pPr marL="0" marR="0" indent="0">
                        <a:spcBef>
                          <a:spcPts val="0"/>
                        </a:spcBef>
                        <a:spcAft>
                          <a:spcPts val="0"/>
                        </a:spcAft>
                      </a:pPr>
                      <a:r>
                        <a:rPr lang="en-US" sz="1900" dirty="0">
                          <a:effectLst/>
                          <a:latin typeface="Times New Roman"/>
                          <a:ea typeface="Franklin Gothic Book"/>
                        </a:rPr>
                        <a:t>-Patients are already sick when they are prescribed Tamiflu ©</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02859">
                <a:tc>
                  <a:txBody>
                    <a:bodyPr/>
                    <a:lstStyle/>
                    <a:p>
                      <a:pPr marL="0" marR="0" indent="0">
                        <a:spcBef>
                          <a:spcPts val="0"/>
                        </a:spcBef>
                        <a:spcAft>
                          <a:spcPts val="0"/>
                        </a:spcAft>
                      </a:pPr>
                      <a:r>
                        <a:rPr lang="en-US" sz="1900">
                          <a:effectLst/>
                          <a:latin typeface="Times New Roman"/>
                          <a:ea typeface="Franklin Gothic Book"/>
                        </a:rPr>
                        <a:t>Vaccinations</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a:effectLst/>
                          <a:latin typeface="Times New Roman"/>
                          <a:ea typeface="Franklin Gothic Book"/>
                        </a:rPr>
                        <a:t>-Time-efficient</a:t>
                      </a:r>
                    </a:p>
                    <a:p>
                      <a:pPr marL="0" marR="0" indent="0">
                        <a:spcBef>
                          <a:spcPts val="0"/>
                        </a:spcBef>
                        <a:spcAft>
                          <a:spcPts val="0"/>
                        </a:spcAft>
                      </a:pPr>
                      <a:r>
                        <a:rPr lang="en-US" sz="1900">
                          <a:effectLst/>
                          <a:latin typeface="Times New Roman"/>
                          <a:ea typeface="Franklin Gothic Book"/>
                        </a:rPr>
                        <a:t>-Doesn’t require a doctor to attend to every patient (nurses give vaccines)</a:t>
                      </a:r>
                    </a:p>
                    <a:p>
                      <a:pPr marL="0" marR="0" indent="0">
                        <a:spcBef>
                          <a:spcPts val="0"/>
                        </a:spcBef>
                        <a:spcAft>
                          <a:spcPts val="0"/>
                        </a:spcAft>
                      </a:pPr>
                      <a:r>
                        <a:rPr lang="en-US" sz="1900">
                          <a:effectLst/>
                          <a:latin typeface="Times New Roman"/>
                          <a:ea typeface="Franklin Gothic Book"/>
                        </a:rPr>
                        <a:t>-Doctors are too overwhelmed with patients to see each patient individually</a:t>
                      </a:r>
                    </a:p>
                    <a:p>
                      <a:pPr marL="0" marR="0" indent="0">
                        <a:spcBef>
                          <a:spcPts val="0"/>
                        </a:spcBef>
                        <a:spcAft>
                          <a:spcPts val="0"/>
                        </a:spcAft>
                      </a:pPr>
                      <a:r>
                        <a:rPr lang="en-US" sz="1900">
                          <a:effectLst/>
                          <a:latin typeface="Times New Roman"/>
                          <a:ea typeface="Franklin Gothic Book"/>
                        </a:rPr>
                        <a:t>-Patients avoid sickness altogether</a:t>
                      </a:r>
                    </a:p>
                    <a:p>
                      <a:pPr marL="0" marR="0" indent="0">
                        <a:spcBef>
                          <a:spcPts val="0"/>
                        </a:spcBef>
                        <a:spcAft>
                          <a:spcPts val="0"/>
                        </a:spcAft>
                      </a:pPr>
                      <a:r>
                        <a:rPr lang="en-US" sz="1900">
                          <a:effectLst/>
                          <a:latin typeface="Times New Roman"/>
                          <a:ea typeface="Franklin Gothic Book"/>
                        </a:rPr>
                        <a:t>-Reach people regardless of medical care</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spcBef>
                          <a:spcPts val="0"/>
                        </a:spcBef>
                        <a:spcAft>
                          <a:spcPts val="0"/>
                        </a:spcAft>
                      </a:pPr>
                      <a:r>
                        <a:rPr lang="en-US" sz="1900" dirty="0">
                          <a:effectLst/>
                          <a:latin typeface="Times New Roman"/>
                          <a:ea typeface="Franklin Gothic Book"/>
                        </a:rPr>
                        <a:t>-Some patients could be allergic to the vaccines and have to be treated for their reaction</a:t>
                      </a:r>
                    </a:p>
                    <a:p>
                      <a:pPr marL="0" marR="0" indent="0">
                        <a:spcBef>
                          <a:spcPts val="0"/>
                        </a:spcBef>
                        <a:spcAft>
                          <a:spcPts val="0"/>
                        </a:spcAft>
                      </a:pPr>
                      <a:r>
                        <a:rPr lang="en-US" sz="1900" dirty="0">
                          <a:effectLst/>
                          <a:latin typeface="Times New Roman"/>
                          <a:ea typeface="Franklin Gothic Book"/>
                        </a:rPr>
                        <a:t>-Some patients could still catch the flu, despite getting the vaccination</a:t>
                      </a:r>
                    </a:p>
                    <a:p>
                      <a:pPr marL="0" marR="0" indent="0">
                        <a:spcBef>
                          <a:spcPts val="0"/>
                        </a:spcBef>
                        <a:spcAft>
                          <a:spcPts val="0"/>
                        </a:spcAft>
                      </a:pPr>
                      <a:r>
                        <a:rPr lang="en-US" sz="1900" dirty="0">
                          <a:effectLst/>
                          <a:latin typeface="Times New Roman"/>
                          <a:ea typeface="Franklin Gothic Book"/>
                        </a:rPr>
                        <a:t>-Some patients have cultural or religious opposition to vaccinations</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136289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b="1" dirty="0" smtClean="0"/>
              <a:t>Workshop One: Understanding Health</a:t>
            </a:r>
            <a:br>
              <a:rPr lang="en-US" b="1" dirty="0" smtClean="0"/>
            </a:br>
            <a:r>
              <a:rPr lang="en-US" b="1" dirty="0" err="1" smtClean="0"/>
              <a:t>Health</a:t>
            </a:r>
            <a:r>
              <a:rPr lang="en-US" b="1" dirty="0" smtClean="0"/>
              <a:t> Interventions</a:t>
            </a:r>
            <a:endParaRPr lang="en-US" b="1" dirty="0"/>
          </a:p>
        </p:txBody>
      </p:sp>
      <p:graphicFrame>
        <p:nvGraphicFramePr>
          <p:cNvPr id="4" name="Diagram 3"/>
          <p:cNvGraphicFramePr/>
          <p:nvPr>
            <p:extLst>
              <p:ext uri="{D42A27DB-BD31-4B8C-83A1-F6EECF244321}">
                <p14:modId xmlns:p14="http://schemas.microsoft.com/office/powerpoint/2010/main" val="205653225"/>
              </p:ext>
            </p:extLst>
          </p:nvPr>
        </p:nvGraphicFramePr>
        <p:xfrm>
          <a:off x="228600" y="1981200"/>
          <a:ext cx="87630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3527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Two: Volunteer Service</a:t>
            </a:r>
            <a:br>
              <a:rPr lang="en-US" b="1" dirty="0" smtClean="0"/>
            </a:br>
            <a:r>
              <a:rPr lang="en-US" b="1" dirty="0" smtClean="0"/>
              <a:t>Overview</a:t>
            </a:r>
            <a:endParaRPr lang="en-US" b="1" dirty="0"/>
          </a:p>
        </p:txBody>
      </p:sp>
      <p:sp>
        <p:nvSpPr>
          <p:cNvPr id="6" name="Content Placeholder 5"/>
          <p:cNvSpPr>
            <a:spLocks noGrp="1"/>
          </p:cNvSpPr>
          <p:nvPr>
            <p:ph sz="half" idx="2"/>
          </p:nvPr>
        </p:nvSpPr>
        <p:spPr>
          <a:xfrm>
            <a:off x="4572000" y="1743693"/>
            <a:ext cx="3962400" cy="4114800"/>
          </a:xfrm>
        </p:spPr>
        <p:txBody>
          <a:bodyPr/>
          <a:lstStyle/>
          <a:p>
            <a:pPr marL="0" indent="0">
              <a:buNone/>
            </a:pPr>
            <a:r>
              <a:rPr lang="en-US" dirty="0" smtClean="0"/>
              <a:t>Participants conduct volunteer </a:t>
            </a:r>
            <a:r>
              <a:rPr lang="en-US" dirty="0"/>
              <a:t>service activities </a:t>
            </a:r>
            <a:r>
              <a:rPr lang="en-US" dirty="0" smtClean="0"/>
              <a:t>to </a:t>
            </a:r>
            <a:r>
              <a:rPr lang="en-US" dirty="0"/>
              <a:t>explore their own communities </a:t>
            </a:r>
            <a:r>
              <a:rPr lang="en-US" dirty="0" smtClean="0"/>
              <a:t>to conduct </a:t>
            </a:r>
            <a:r>
              <a:rPr lang="en-US" dirty="0"/>
              <a:t>primary and tertiary health interventions. </a:t>
            </a:r>
          </a:p>
          <a:p>
            <a:pPr marL="0" indent="0">
              <a:buNone/>
            </a:pPr>
            <a:endParaRPr lang="en-US" dirty="0"/>
          </a:p>
        </p:txBody>
      </p:sp>
      <p:pic>
        <p:nvPicPr>
          <p:cNvPr id="1026" name="Picture 2" descr="C:\Users\Sejal\Downloads\photo (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62496"/>
            <a:ext cx="3124200" cy="416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Two: Volunteer Service</a:t>
            </a:r>
            <a:br>
              <a:rPr lang="en-US" b="1" dirty="0" smtClean="0"/>
            </a:br>
            <a:r>
              <a:rPr lang="en-US" b="1" dirty="0" smtClean="0"/>
              <a:t>Example</a:t>
            </a:r>
            <a:endParaRPr lang="en-US" b="1" dirty="0"/>
          </a:p>
        </p:txBody>
      </p:sp>
      <p:sp>
        <p:nvSpPr>
          <p:cNvPr id="3" name="Content Placeholder 2"/>
          <p:cNvSpPr>
            <a:spLocks noGrp="1"/>
          </p:cNvSpPr>
          <p:nvPr>
            <p:ph sz="half" idx="1"/>
          </p:nvPr>
        </p:nvSpPr>
        <p:spPr>
          <a:xfrm>
            <a:off x="3886200" y="1828800"/>
            <a:ext cx="4953000" cy="4038600"/>
          </a:xfrm>
        </p:spPr>
        <p:txBody>
          <a:bodyPr/>
          <a:lstStyle/>
          <a:p>
            <a:pPr marL="0" indent="0">
              <a:spcBef>
                <a:spcPts val="0"/>
              </a:spcBef>
              <a:buNone/>
            </a:pPr>
            <a:r>
              <a:rPr lang="en-US" b="1" dirty="0"/>
              <a:t>Homeless </a:t>
            </a:r>
            <a:r>
              <a:rPr lang="en-US" b="1" dirty="0" smtClean="0"/>
              <a:t>Shelter:</a:t>
            </a:r>
            <a:endParaRPr lang="en-US" dirty="0" smtClean="0"/>
          </a:p>
          <a:p>
            <a:pPr marL="0" indent="0">
              <a:spcBef>
                <a:spcPts val="0"/>
              </a:spcBef>
              <a:buNone/>
            </a:pPr>
            <a:r>
              <a:rPr lang="en-US" sz="2400" dirty="0" smtClean="0"/>
              <a:t>Participants coordinated a volunteer service activity at a local homeless shelter, where they shadowed staff, organized supplies for future residents, and cleaned the children’s play area. Participants connected upstream causes such as the demand for migrant workers and homelessness with health issues such poor mental health. </a:t>
            </a:r>
            <a:endParaRPr lang="en-US" sz="2400" dirty="0"/>
          </a:p>
        </p:txBody>
      </p:sp>
      <p:pic>
        <p:nvPicPr>
          <p:cNvPr id="2050" name="Picture 2" descr="C:\Users\Sejal\Downloads\photo (2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3509" b="6384"/>
          <a:stretch/>
        </p:blipFill>
        <p:spPr bwMode="auto">
          <a:xfrm>
            <a:off x="228600" y="1981200"/>
            <a:ext cx="3424428"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rtlCol="0">
            <a:noAutofit/>
          </a:bodyPr>
          <a:lstStyle/>
          <a:p>
            <a:pPr fontAlgn="auto">
              <a:spcAft>
                <a:spcPts val="0"/>
              </a:spcAft>
              <a:defRPr/>
            </a:pPr>
            <a:r>
              <a:rPr lang="en-US" sz="3800" b="1" dirty="0" smtClean="0"/>
              <a:t>Workshop Three: Moving Towards Action</a:t>
            </a:r>
            <a:br>
              <a:rPr lang="en-US" sz="3800" b="1" dirty="0" smtClean="0"/>
            </a:br>
            <a:r>
              <a:rPr lang="en-US" sz="3800" b="1" dirty="0" smtClean="0"/>
              <a:t>Overview</a:t>
            </a:r>
            <a:endParaRPr lang="en-US" sz="3800" b="1" dirty="0"/>
          </a:p>
        </p:txBody>
      </p:sp>
      <p:sp>
        <p:nvSpPr>
          <p:cNvPr id="3" name="Content Placeholder 2"/>
          <p:cNvSpPr>
            <a:spLocks noGrp="1"/>
          </p:cNvSpPr>
          <p:nvPr>
            <p:ph idx="1"/>
          </p:nvPr>
        </p:nvSpPr>
        <p:spPr>
          <a:xfrm>
            <a:off x="0" y="1676401"/>
            <a:ext cx="9144000" cy="914400"/>
          </a:xfrm>
        </p:spPr>
        <p:txBody>
          <a:bodyPr rtlCol="0">
            <a:normAutofit fontScale="85000" lnSpcReduction="10000"/>
          </a:bodyPr>
          <a:lstStyle/>
          <a:p>
            <a:pPr algn="ctr" fontAlgn="auto">
              <a:lnSpc>
                <a:spcPct val="120000"/>
              </a:lnSpc>
              <a:spcAft>
                <a:spcPts val="0"/>
              </a:spcAft>
              <a:buNone/>
              <a:defRPr/>
            </a:pPr>
            <a:r>
              <a:rPr lang="en-US" sz="2800" dirty="0" smtClean="0"/>
              <a:t>Participants brainstorm and define advocacy projects to continue their interest in public health and enhance the health of their communities</a:t>
            </a:r>
            <a:endParaRPr lang="en-US" sz="2800" dirty="0"/>
          </a:p>
        </p:txBody>
      </p:sp>
      <p:pic>
        <p:nvPicPr>
          <p:cNvPr id="8194" name="Picture 2" descr="C:\Users\Sejal\Pictures\Pictures\2011\Fall quarter 2011\farmin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9718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800" b="1" dirty="0" smtClean="0"/>
              <a:t>Workshop Three: Moving Towards Action</a:t>
            </a:r>
            <a:br>
              <a:rPr lang="en-US" sz="3800" b="1" dirty="0" smtClean="0"/>
            </a:br>
            <a:r>
              <a:rPr lang="en-US" sz="3800" b="1" dirty="0" smtClean="0"/>
              <a:t>Content</a:t>
            </a:r>
            <a:endParaRPr lang="en-US" sz="3800" b="1" dirty="0"/>
          </a:p>
        </p:txBody>
      </p:sp>
      <p:sp>
        <p:nvSpPr>
          <p:cNvPr id="3" name="Content Placeholder 2"/>
          <p:cNvSpPr>
            <a:spLocks noGrp="1"/>
          </p:cNvSpPr>
          <p:nvPr>
            <p:ph idx="1"/>
          </p:nvPr>
        </p:nvSpPr>
        <p:spPr>
          <a:xfrm>
            <a:off x="533400" y="1752600"/>
            <a:ext cx="8153400" cy="4343400"/>
          </a:xfrm>
        </p:spPr>
        <p:txBody>
          <a:bodyPr/>
          <a:lstStyle/>
          <a:p>
            <a:pPr marL="0" indent="0">
              <a:buNone/>
            </a:pPr>
            <a:r>
              <a:rPr lang="en-US" sz="2400" b="1" i="1" dirty="0" smtClean="0"/>
              <a:t>Identifying Local Health Interventions: </a:t>
            </a:r>
            <a:r>
              <a:rPr lang="en-US" sz="2400" dirty="0" smtClean="0"/>
              <a:t>Participants look through newspaper articles to learn about local organizations and people implementing health interventions</a:t>
            </a:r>
            <a:endParaRPr lang="en-US" sz="2400" b="1" i="1" dirty="0" smtClean="0"/>
          </a:p>
          <a:p>
            <a:pPr marL="0" indent="0">
              <a:buNone/>
            </a:pPr>
            <a:r>
              <a:rPr lang="en-US" sz="2400" b="1" i="1" dirty="0" smtClean="0"/>
              <a:t>Brainstorming Pledge Ideas: </a:t>
            </a:r>
            <a:r>
              <a:rPr lang="en-US" sz="2400" dirty="0" smtClean="0"/>
              <a:t>Participants draw on each other’s articles to generate ideas of pledges, or ways they can continue to be involved in public health after the Workshops. </a:t>
            </a:r>
            <a:endParaRPr lang="en-US" sz="2400" b="1" i="1" dirty="0" smtClean="0"/>
          </a:p>
          <a:p>
            <a:pPr marL="0" indent="0">
              <a:buNone/>
            </a:pPr>
            <a:r>
              <a:rPr lang="en-US" sz="2400" b="1" i="1" dirty="0" smtClean="0"/>
              <a:t>Developing the Pledge: </a:t>
            </a:r>
            <a:r>
              <a:rPr lang="en-US" sz="2400" dirty="0" smtClean="0"/>
              <a:t>Participants answer a series of guided questions to narrow down their pledge idea. At the end of this activity, participants will have a complete pledge idea.</a:t>
            </a:r>
            <a:endParaRPr lang="en-US" sz="2400" b="1" i="1" dirty="0" smtClean="0"/>
          </a:p>
        </p:txBody>
      </p:sp>
    </p:spTree>
    <p:extLst>
      <p:ext uri="{BB962C8B-B14F-4D97-AF65-F5344CB8AC3E}">
        <p14:creationId xmlns:p14="http://schemas.microsoft.com/office/powerpoint/2010/main" val="2147734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800" b="1" dirty="0" smtClean="0"/>
              <a:t>Workshop Three: Moving Towards Action</a:t>
            </a:r>
            <a:br>
              <a:rPr lang="en-US" sz="3800" b="1" dirty="0" smtClean="0"/>
            </a:br>
            <a:r>
              <a:rPr lang="en-US" sz="3800" b="1" dirty="0" smtClean="0"/>
              <a:t>Identifying Local Health Interventions</a:t>
            </a:r>
            <a:endParaRPr lang="en-US" sz="3800" b="1" dirty="0"/>
          </a:p>
        </p:txBody>
      </p:sp>
      <p:sp>
        <p:nvSpPr>
          <p:cNvPr id="3" name="Content Placeholder 2"/>
          <p:cNvSpPr>
            <a:spLocks noGrp="1"/>
          </p:cNvSpPr>
          <p:nvPr>
            <p:ph idx="1"/>
          </p:nvPr>
        </p:nvSpPr>
        <p:spPr>
          <a:xfrm>
            <a:off x="533400" y="1752600"/>
            <a:ext cx="8153400" cy="4343400"/>
          </a:xfrm>
        </p:spPr>
        <p:txBody>
          <a:bodyPr/>
          <a:lstStyle/>
          <a:p>
            <a:pPr>
              <a:buNone/>
            </a:pPr>
            <a:r>
              <a:rPr lang="en-US" sz="2400" b="1" dirty="0" smtClean="0"/>
              <a:t>Encourage</a:t>
            </a:r>
            <a:r>
              <a:rPr lang="en-US" sz="2400" dirty="0" smtClean="0"/>
              <a:t> </a:t>
            </a:r>
            <a:r>
              <a:rPr lang="en-US" sz="2400" dirty="0"/>
              <a:t>participants to look for articles that describe </a:t>
            </a:r>
            <a:r>
              <a:rPr lang="en-US" sz="2400" dirty="0" smtClean="0"/>
              <a:t>how</a:t>
            </a:r>
          </a:p>
          <a:p>
            <a:pPr>
              <a:buNone/>
            </a:pPr>
            <a:r>
              <a:rPr lang="en-US" sz="2400" dirty="0" smtClean="0"/>
              <a:t>people </a:t>
            </a:r>
            <a:r>
              <a:rPr lang="en-US" sz="2400" dirty="0"/>
              <a:t>or organizations are trying to change the community </a:t>
            </a:r>
            <a:endParaRPr lang="en-US" sz="2400" dirty="0" smtClean="0"/>
          </a:p>
          <a:p>
            <a:pPr>
              <a:buNone/>
            </a:pPr>
            <a:r>
              <a:rPr lang="en-US" sz="2400" dirty="0" smtClean="0"/>
              <a:t>influences </a:t>
            </a:r>
            <a:r>
              <a:rPr lang="en-US" sz="2400" dirty="0"/>
              <a:t>of the public health issue. Local news articles are </a:t>
            </a:r>
            <a:endParaRPr lang="en-US" sz="2400" dirty="0" smtClean="0"/>
          </a:p>
          <a:p>
            <a:pPr>
              <a:buNone/>
            </a:pPr>
            <a:r>
              <a:rPr lang="en-US" sz="2400" dirty="0" smtClean="0"/>
              <a:t>preferred</a:t>
            </a:r>
            <a:r>
              <a:rPr lang="en-US" sz="2400" dirty="0"/>
              <a:t>. For example, if the volunteer service was to collect </a:t>
            </a:r>
            <a:endParaRPr lang="en-US" sz="2400" dirty="0" smtClean="0"/>
          </a:p>
          <a:p>
            <a:pPr>
              <a:buNone/>
            </a:pPr>
            <a:r>
              <a:rPr lang="en-US" sz="2400" dirty="0" smtClean="0"/>
              <a:t>items </a:t>
            </a:r>
            <a:r>
              <a:rPr lang="en-US" sz="2400" dirty="0"/>
              <a:t>for a food drive, one public health issue addressed by this </a:t>
            </a:r>
            <a:endParaRPr lang="en-US" sz="2400" dirty="0" smtClean="0"/>
          </a:p>
          <a:p>
            <a:pPr>
              <a:buNone/>
            </a:pPr>
            <a:r>
              <a:rPr lang="en-US" sz="2400" dirty="0" smtClean="0"/>
              <a:t>service </a:t>
            </a:r>
            <a:r>
              <a:rPr lang="en-US" sz="2400" dirty="0"/>
              <a:t>is hunger. Participants should look for local news articles </a:t>
            </a:r>
            <a:endParaRPr lang="en-US" sz="2400" dirty="0" smtClean="0"/>
          </a:p>
          <a:p>
            <a:pPr>
              <a:buNone/>
            </a:pPr>
            <a:r>
              <a:rPr lang="en-US" sz="2400" dirty="0" smtClean="0"/>
              <a:t>about </a:t>
            </a:r>
            <a:r>
              <a:rPr lang="en-US" sz="2400" dirty="0"/>
              <a:t>local people or organizations that are fighting hunger </a:t>
            </a:r>
            <a:endParaRPr lang="en-US" sz="2400" dirty="0" smtClean="0"/>
          </a:p>
          <a:p>
            <a:pPr>
              <a:buNone/>
            </a:pPr>
            <a:r>
              <a:rPr lang="en-US" sz="2400" dirty="0" smtClean="0"/>
              <a:t>through </a:t>
            </a:r>
            <a:r>
              <a:rPr lang="en-US" sz="2400" dirty="0"/>
              <a:t>a specific means (maybe building a new soup kitchen, </a:t>
            </a:r>
            <a:endParaRPr lang="en-US" sz="2400" dirty="0" smtClean="0"/>
          </a:p>
          <a:p>
            <a:pPr>
              <a:buNone/>
            </a:pPr>
            <a:r>
              <a:rPr lang="en-US" sz="2400" dirty="0" smtClean="0"/>
              <a:t>or </a:t>
            </a:r>
            <a:r>
              <a:rPr lang="en-US" sz="2400" dirty="0"/>
              <a:t>donating more food).</a:t>
            </a:r>
          </a:p>
        </p:txBody>
      </p:sp>
    </p:spTree>
    <p:extLst>
      <p:ext uri="{BB962C8B-B14F-4D97-AF65-F5344CB8AC3E}">
        <p14:creationId xmlns:p14="http://schemas.microsoft.com/office/powerpoint/2010/main" val="3441014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800" b="1" dirty="0" smtClean="0"/>
              <a:t>Workshop Three: Moving Towards Action</a:t>
            </a:r>
            <a:br>
              <a:rPr lang="en-US" sz="3800" b="1" dirty="0" smtClean="0"/>
            </a:br>
            <a:r>
              <a:rPr lang="en-US" sz="3800" b="1" dirty="0" smtClean="0"/>
              <a:t>Brainstorming Pledge Ideas</a:t>
            </a:r>
            <a:endParaRPr lang="en-US" sz="3800" b="1" dirty="0"/>
          </a:p>
        </p:txBody>
      </p:sp>
      <p:graphicFrame>
        <p:nvGraphicFramePr>
          <p:cNvPr id="4" name="Diagram 3"/>
          <p:cNvGraphicFramePr/>
          <p:nvPr>
            <p:extLst>
              <p:ext uri="{D42A27DB-BD31-4B8C-83A1-F6EECF244321}">
                <p14:modId xmlns:p14="http://schemas.microsoft.com/office/powerpoint/2010/main" val="3710199396"/>
              </p:ext>
            </p:extLst>
          </p:nvPr>
        </p:nvGraphicFramePr>
        <p:xfrm>
          <a:off x="1219200" y="1905000"/>
          <a:ext cx="5943600" cy="3669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Rectangle 2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2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29"/>
          <p:cNvSpPr>
            <a:spLocks noChangeArrowheads="1"/>
          </p:cNvSpPr>
          <p:nvPr/>
        </p:nvSpPr>
        <p:spPr bwMode="auto">
          <a:xfrm>
            <a:off x="0" y="4181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Oval 44"/>
          <p:cNvSpPr/>
          <p:nvPr/>
        </p:nvSpPr>
        <p:spPr>
          <a:xfrm>
            <a:off x="1045210" y="2360295"/>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Text Box 24"/>
          <p:cNvSpPr txBox="1"/>
          <p:nvPr/>
        </p:nvSpPr>
        <p:spPr>
          <a:xfrm>
            <a:off x="1077595" y="2507615"/>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a:effectLst/>
                <a:latin typeface="Arial"/>
                <a:ea typeface="MS PGothic"/>
                <a:cs typeface="Times New Roman"/>
              </a:rPr>
              <a:t>Join the Health Trust to work on their existing projects or start a new project</a:t>
            </a:r>
            <a:endParaRPr lang="en-US" sz="1200">
              <a:effectLst/>
              <a:ea typeface="MS PGothic"/>
              <a:cs typeface="Times New Roman"/>
            </a:endParaRPr>
          </a:p>
        </p:txBody>
      </p:sp>
      <p:grpSp>
        <p:nvGrpSpPr>
          <p:cNvPr id="63" name="Group 62"/>
          <p:cNvGrpSpPr/>
          <p:nvPr/>
        </p:nvGrpSpPr>
        <p:grpSpPr>
          <a:xfrm>
            <a:off x="5764212" y="1869122"/>
            <a:ext cx="1363980" cy="982345"/>
            <a:chOff x="5764212" y="1869122"/>
            <a:chExt cx="1363980" cy="982345"/>
          </a:xfrm>
        </p:grpSpPr>
        <p:grpSp>
          <p:nvGrpSpPr>
            <p:cNvPr id="62" name="Group 61"/>
            <p:cNvGrpSpPr/>
            <p:nvPr/>
          </p:nvGrpSpPr>
          <p:grpSpPr>
            <a:xfrm>
              <a:off x="6145847" y="1869122"/>
              <a:ext cx="982345" cy="982345"/>
              <a:chOff x="5883275" y="2967355"/>
              <a:chExt cx="982345" cy="982345"/>
            </a:xfrm>
          </p:grpSpPr>
          <p:sp>
            <p:nvSpPr>
              <p:cNvPr id="46" name="Oval 45"/>
              <p:cNvSpPr/>
              <p:nvPr/>
            </p:nvSpPr>
            <p:spPr>
              <a:xfrm>
                <a:off x="5883275" y="2967355"/>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Text Box 18"/>
              <p:cNvSpPr txBox="1"/>
              <p:nvPr/>
            </p:nvSpPr>
            <p:spPr>
              <a:xfrm>
                <a:off x="5955030" y="3081655"/>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a:effectLst/>
                    <a:latin typeface="Arial"/>
                    <a:ea typeface="MS PGothic"/>
                    <a:cs typeface="Times New Roman"/>
                  </a:rPr>
                  <a:t>Design a community garden with Collective Roots</a:t>
                </a:r>
                <a:endParaRPr lang="en-US" sz="1200">
                  <a:effectLst/>
                  <a:ea typeface="MS PGothic"/>
                  <a:cs typeface="Times New Roman"/>
                </a:endParaRPr>
              </a:p>
            </p:txBody>
          </p:sp>
        </p:grpSp>
        <p:cxnSp>
          <p:nvCxnSpPr>
            <p:cNvPr id="54" name="Straight Connector 53"/>
            <p:cNvCxnSpPr/>
            <p:nvPr/>
          </p:nvCxnSpPr>
          <p:spPr>
            <a:xfrm flipV="1">
              <a:off x="5764212" y="2507615"/>
              <a:ext cx="381635" cy="235585"/>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5953760" y="4424680"/>
            <a:ext cx="1246187" cy="999037"/>
            <a:chOff x="5953760" y="4424680"/>
            <a:chExt cx="1246187" cy="999037"/>
          </a:xfrm>
        </p:grpSpPr>
        <p:sp>
          <p:nvSpPr>
            <p:cNvPr id="47" name="Oval 46"/>
            <p:cNvSpPr/>
            <p:nvPr/>
          </p:nvSpPr>
          <p:spPr>
            <a:xfrm>
              <a:off x="6217602" y="4424680"/>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Text Box 19"/>
            <p:cNvSpPr txBox="1"/>
            <p:nvPr/>
          </p:nvSpPr>
          <p:spPr>
            <a:xfrm>
              <a:off x="6258876" y="4561387"/>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dirty="0">
                  <a:effectLst/>
                  <a:latin typeface="Arial"/>
                  <a:ea typeface="MS PGothic"/>
                  <a:cs typeface="Times New Roman"/>
                </a:rPr>
                <a:t>Petition this department to increase their budget for food stamps</a:t>
              </a:r>
              <a:endParaRPr lang="en-US" sz="1200" dirty="0">
                <a:effectLst/>
                <a:ea typeface="MS PGothic"/>
                <a:cs typeface="Times New Roman"/>
              </a:endParaRPr>
            </a:p>
          </p:txBody>
        </p:sp>
        <p:cxnSp>
          <p:nvCxnSpPr>
            <p:cNvPr id="56" name="Straight Connector 55"/>
            <p:cNvCxnSpPr/>
            <p:nvPr/>
          </p:nvCxnSpPr>
          <p:spPr>
            <a:xfrm>
              <a:off x="5953760" y="4428490"/>
              <a:ext cx="416720" cy="265794"/>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2037080" y="3052445"/>
            <a:ext cx="381635" cy="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555115" y="4617720"/>
            <a:ext cx="476885" cy="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5105400" y="5423717"/>
            <a:ext cx="1040447" cy="1202047"/>
            <a:chOff x="5105400" y="5423717"/>
            <a:chExt cx="1040447" cy="1202047"/>
          </a:xfrm>
        </p:grpSpPr>
        <p:sp>
          <p:nvSpPr>
            <p:cNvPr id="69" name="Oval 68"/>
            <p:cNvSpPr/>
            <p:nvPr/>
          </p:nvSpPr>
          <p:spPr>
            <a:xfrm>
              <a:off x="5163502" y="5573569"/>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Text Box 25"/>
            <p:cNvSpPr txBox="1"/>
            <p:nvPr/>
          </p:nvSpPr>
          <p:spPr>
            <a:xfrm>
              <a:off x="5229542" y="5763434"/>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a:effectLst/>
                  <a:latin typeface="Arial"/>
                  <a:ea typeface="MS PGothic"/>
                  <a:cs typeface="Times New Roman"/>
                </a:rPr>
                <a:t>Work with Sacred Heart to recruit more food donors </a:t>
              </a:r>
              <a:endParaRPr lang="en-US" sz="1200">
                <a:effectLst/>
                <a:ea typeface="MS PGothic"/>
                <a:cs typeface="Times New Roman"/>
              </a:endParaRPr>
            </a:p>
          </p:txBody>
        </p:sp>
        <p:cxnSp>
          <p:nvCxnSpPr>
            <p:cNvPr id="71" name="Straight Connector 70"/>
            <p:cNvCxnSpPr>
              <a:endCxn id="69" idx="1"/>
            </p:cNvCxnSpPr>
            <p:nvPr/>
          </p:nvCxnSpPr>
          <p:spPr>
            <a:xfrm>
              <a:off x="5105400" y="5423717"/>
              <a:ext cx="201963" cy="293713"/>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1054735" y="4309745"/>
            <a:ext cx="1286192" cy="982345"/>
            <a:chOff x="1054735" y="4309745"/>
            <a:chExt cx="1286192" cy="982345"/>
          </a:xfrm>
        </p:grpSpPr>
        <p:sp>
          <p:nvSpPr>
            <p:cNvPr id="76" name="Oval 75"/>
            <p:cNvSpPr/>
            <p:nvPr/>
          </p:nvSpPr>
          <p:spPr>
            <a:xfrm>
              <a:off x="1054735" y="4309745"/>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 name="Text Box 23"/>
            <p:cNvSpPr txBox="1"/>
            <p:nvPr/>
          </p:nvSpPr>
          <p:spPr>
            <a:xfrm>
              <a:off x="1127760" y="4428490"/>
              <a:ext cx="858520"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a:effectLst/>
                  <a:latin typeface="Arial"/>
                  <a:ea typeface="MS PGothic"/>
                  <a:cs typeface="Times New Roman"/>
                </a:rPr>
                <a:t>Join Sue Brown’s to increase food and volunteers at soup kitchens</a:t>
              </a:r>
              <a:endParaRPr lang="en-US" sz="1200">
                <a:effectLst/>
                <a:ea typeface="MS PGothic"/>
                <a:cs typeface="Times New Roman"/>
              </a:endParaRPr>
            </a:p>
          </p:txBody>
        </p:sp>
        <p:cxnSp>
          <p:nvCxnSpPr>
            <p:cNvPr id="78" name="Straight Connector 77"/>
            <p:cNvCxnSpPr/>
            <p:nvPr/>
          </p:nvCxnSpPr>
          <p:spPr>
            <a:xfrm flipV="1">
              <a:off x="2030730" y="4428490"/>
              <a:ext cx="310197" cy="18923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sp>
        <p:nvSpPr>
          <p:cNvPr id="83" name="Text Box 22"/>
          <p:cNvSpPr txBox="1"/>
          <p:nvPr/>
        </p:nvSpPr>
        <p:spPr>
          <a:xfrm>
            <a:off x="2442685" y="5625147"/>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dirty="0">
                <a:effectLst/>
                <a:latin typeface="Arial"/>
                <a:ea typeface="MS PGothic"/>
                <a:cs typeface="Times New Roman"/>
              </a:rPr>
              <a:t>Find ways for Second Harvest to donate more fresh foods to the hungry</a:t>
            </a:r>
            <a:endParaRPr lang="en-US" sz="1200" dirty="0">
              <a:effectLst/>
              <a:ea typeface="MS PGothic"/>
              <a:cs typeface="Times New Roman"/>
            </a:endParaRPr>
          </a:p>
        </p:txBody>
      </p:sp>
      <p:cxnSp>
        <p:nvCxnSpPr>
          <p:cNvPr id="84" name="Straight Connector 83"/>
          <p:cNvCxnSpPr/>
          <p:nvPr/>
        </p:nvCxnSpPr>
        <p:spPr>
          <a:xfrm flipV="1">
            <a:off x="3075701" y="5391467"/>
            <a:ext cx="200899" cy="173672"/>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2383630" y="5565139"/>
            <a:ext cx="982345" cy="982345"/>
          </a:xfrm>
          <a:prstGeom prst="ellipse">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 name="Text Box 22"/>
          <p:cNvSpPr txBox="1"/>
          <p:nvPr/>
        </p:nvSpPr>
        <p:spPr>
          <a:xfrm>
            <a:off x="2442685" y="5740399"/>
            <a:ext cx="899795" cy="862330"/>
          </a:xfrm>
          <a:custGeom>
            <a:avLst/>
            <a:gdLst>
              <a:gd name="connsiteX0" fmla="*/ 0 w 731520"/>
              <a:gd name="connsiteY0" fmla="*/ 0 h 668655"/>
              <a:gd name="connsiteX1" fmla="*/ 731520 w 731520"/>
              <a:gd name="connsiteY1" fmla="*/ 0 h 668655"/>
              <a:gd name="connsiteX2" fmla="*/ 731520 w 731520"/>
              <a:gd name="connsiteY2" fmla="*/ 668655 h 668655"/>
              <a:gd name="connsiteX3" fmla="*/ 0 w 731520"/>
              <a:gd name="connsiteY3" fmla="*/ 668655 h 668655"/>
              <a:gd name="connsiteX4" fmla="*/ 0 w 731520"/>
              <a:gd name="connsiteY4" fmla="*/ 0 h 668655"/>
              <a:gd name="connsiteX0" fmla="*/ 0 w 731520"/>
              <a:gd name="connsiteY0" fmla="*/ 0 h 759639"/>
              <a:gd name="connsiteX1" fmla="*/ 731520 w 731520"/>
              <a:gd name="connsiteY1" fmla="*/ 0 h 759639"/>
              <a:gd name="connsiteX2" fmla="*/ 731520 w 731520"/>
              <a:gd name="connsiteY2" fmla="*/ 668655 h 759639"/>
              <a:gd name="connsiteX3" fmla="*/ 0 w 731520"/>
              <a:gd name="connsiteY3" fmla="*/ 668655 h 759639"/>
              <a:gd name="connsiteX4" fmla="*/ 0 w 731520"/>
              <a:gd name="connsiteY4" fmla="*/ 0 h 759639"/>
              <a:gd name="connsiteX0" fmla="*/ 0 w 731520"/>
              <a:gd name="connsiteY0" fmla="*/ 0 h 790067"/>
              <a:gd name="connsiteX1" fmla="*/ 731520 w 731520"/>
              <a:gd name="connsiteY1" fmla="*/ 0 h 790067"/>
              <a:gd name="connsiteX2" fmla="*/ 731520 w 731520"/>
              <a:gd name="connsiteY2" fmla="*/ 668655 h 790067"/>
              <a:gd name="connsiteX3" fmla="*/ 0 w 731520"/>
              <a:gd name="connsiteY3" fmla="*/ 668655 h 790067"/>
              <a:gd name="connsiteX4" fmla="*/ 0 w 731520"/>
              <a:gd name="connsiteY4" fmla="*/ 0 h 790067"/>
              <a:gd name="connsiteX0" fmla="*/ 0 w 834636"/>
              <a:gd name="connsiteY0" fmla="*/ 0 h 790067"/>
              <a:gd name="connsiteX1" fmla="*/ 731520 w 834636"/>
              <a:gd name="connsiteY1" fmla="*/ 0 h 790067"/>
              <a:gd name="connsiteX2" fmla="*/ 731520 w 834636"/>
              <a:gd name="connsiteY2" fmla="*/ 668655 h 790067"/>
              <a:gd name="connsiteX3" fmla="*/ 0 w 834636"/>
              <a:gd name="connsiteY3" fmla="*/ 668655 h 790067"/>
              <a:gd name="connsiteX4" fmla="*/ 0 w 834636"/>
              <a:gd name="connsiteY4" fmla="*/ 0 h 790067"/>
              <a:gd name="connsiteX0" fmla="*/ 81873 w 834636"/>
              <a:gd name="connsiteY0" fmla="*/ 0 h 871967"/>
              <a:gd name="connsiteX1" fmla="*/ 731520 w 834636"/>
              <a:gd name="connsiteY1" fmla="*/ 81900 h 871967"/>
              <a:gd name="connsiteX2" fmla="*/ 731520 w 834636"/>
              <a:gd name="connsiteY2" fmla="*/ 750555 h 871967"/>
              <a:gd name="connsiteX3" fmla="*/ 0 w 834636"/>
              <a:gd name="connsiteY3" fmla="*/ 750555 h 871967"/>
              <a:gd name="connsiteX4" fmla="*/ 81873 w 834636"/>
              <a:gd name="connsiteY4" fmla="*/ 0 h 871967"/>
              <a:gd name="connsiteX0" fmla="*/ 81873 w 834636"/>
              <a:gd name="connsiteY0" fmla="*/ 25841 h 897808"/>
              <a:gd name="connsiteX1" fmla="*/ 731520 w 834636"/>
              <a:gd name="connsiteY1" fmla="*/ 107741 h 897808"/>
              <a:gd name="connsiteX2" fmla="*/ 731520 w 834636"/>
              <a:gd name="connsiteY2" fmla="*/ 776396 h 897808"/>
              <a:gd name="connsiteX3" fmla="*/ 0 w 834636"/>
              <a:gd name="connsiteY3" fmla="*/ 776396 h 897808"/>
              <a:gd name="connsiteX4" fmla="*/ 81873 w 834636"/>
              <a:gd name="connsiteY4" fmla="*/ 25841 h 897808"/>
              <a:gd name="connsiteX0" fmla="*/ 121239 w 874002"/>
              <a:gd name="connsiteY0" fmla="*/ 25841 h 897808"/>
              <a:gd name="connsiteX1" fmla="*/ 770886 w 874002"/>
              <a:gd name="connsiteY1" fmla="*/ 107741 h 897808"/>
              <a:gd name="connsiteX2" fmla="*/ 770886 w 874002"/>
              <a:gd name="connsiteY2" fmla="*/ 776396 h 897808"/>
              <a:gd name="connsiteX3" fmla="*/ 39366 w 874002"/>
              <a:gd name="connsiteY3" fmla="*/ 776396 h 897808"/>
              <a:gd name="connsiteX4" fmla="*/ 121239 w 874002"/>
              <a:gd name="connsiteY4" fmla="*/ 25841 h 897808"/>
              <a:gd name="connsiteX0" fmla="*/ 121239 w 874002"/>
              <a:gd name="connsiteY0" fmla="*/ 25841 h 1009549"/>
              <a:gd name="connsiteX1" fmla="*/ 770886 w 874002"/>
              <a:gd name="connsiteY1" fmla="*/ 107741 h 1009549"/>
              <a:gd name="connsiteX2" fmla="*/ 770886 w 874002"/>
              <a:gd name="connsiteY2" fmla="*/ 776396 h 1009549"/>
              <a:gd name="connsiteX3" fmla="*/ 395895 w 874002"/>
              <a:gd name="connsiteY3" fmla="*/ 1009549 h 1009549"/>
              <a:gd name="connsiteX4" fmla="*/ 39366 w 874002"/>
              <a:gd name="connsiteY4" fmla="*/ 776396 h 1009549"/>
              <a:gd name="connsiteX5" fmla="*/ 121239 w 874002"/>
              <a:gd name="connsiteY5" fmla="*/ 25841 h 1009549"/>
              <a:gd name="connsiteX0" fmla="*/ 121239 w 955125"/>
              <a:gd name="connsiteY0" fmla="*/ 25841 h 1009549"/>
              <a:gd name="connsiteX1" fmla="*/ 770886 w 955125"/>
              <a:gd name="connsiteY1" fmla="*/ 107741 h 1009549"/>
              <a:gd name="connsiteX2" fmla="*/ 873168 w 955125"/>
              <a:gd name="connsiteY2" fmla="*/ 777845 h 1009549"/>
              <a:gd name="connsiteX3" fmla="*/ 395895 w 955125"/>
              <a:gd name="connsiteY3" fmla="*/ 1009549 h 1009549"/>
              <a:gd name="connsiteX4" fmla="*/ 39366 w 955125"/>
              <a:gd name="connsiteY4" fmla="*/ 776396 h 1009549"/>
              <a:gd name="connsiteX5" fmla="*/ 121239 w 955125"/>
              <a:gd name="connsiteY5" fmla="*/ 25841 h 1009549"/>
              <a:gd name="connsiteX0" fmla="*/ 121239 w 956228"/>
              <a:gd name="connsiteY0" fmla="*/ 42762 h 1026470"/>
              <a:gd name="connsiteX1" fmla="*/ 777489 w 956228"/>
              <a:gd name="connsiteY1" fmla="*/ 44214 h 1026470"/>
              <a:gd name="connsiteX2" fmla="*/ 873168 w 956228"/>
              <a:gd name="connsiteY2" fmla="*/ 794766 h 1026470"/>
              <a:gd name="connsiteX3" fmla="*/ 395895 w 956228"/>
              <a:gd name="connsiteY3" fmla="*/ 1026470 h 1026470"/>
              <a:gd name="connsiteX4" fmla="*/ 39366 w 956228"/>
              <a:gd name="connsiteY4" fmla="*/ 793317 h 1026470"/>
              <a:gd name="connsiteX5" fmla="*/ 121239 w 956228"/>
              <a:gd name="connsiteY5" fmla="*/ 42762 h 1026470"/>
              <a:gd name="connsiteX0" fmla="*/ 153681 w 988670"/>
              <a:gd name="connsiteY0" fmla="*/ 42762 h 1026470"/>
              <a:gd name="connsiteX1" fmla="*/ 809931 w 988670"/>
              <a:gd name="connsiteY1" fmla="*/ 44214 h 1026470"/>
              <a:gd name="connsiteX2" fmla="*/ 905610 w 988670"/>
              <a:gd name="connsiteY2" fmla="*/ 794766 h 1026470"/>
              <a:gd name="connsiteX3" fmla="*/ 428337 w 988670"/>
              <a:gd name="connsiteY3" fmla="*/ 1026470 h 1026470"/>
              <a:gd name="connsiteX4" fmla="*/ 71808 w 988670"/>
              <a:gd name="connsiteY4" fmla="*/ 793317 h 1026470"/>
              <a:gd name="connsiteX5" fmla="*/ 4628 w 988670"/>
              <a:gd name="connsiteY5" fmla="*/ 518772 h 1026470"/>
              <a:gd name="connsiteX6" fmla="*/ 153681 w 988670"/>
              <a:gd name="connsiteY6" fmla="*/ 42762 h 1026470"/>
              <a:gd name="connsiteX0" fmla="*/ 153681 w 988716"/>
              <a:gd name="connsiteY0" fmla="*/ 42762 h 1026470"/>
              <a:gd name="connsiteX1" fmla="*/ 809931 w 988716"/>
              <a:gd name="connsiteY1" fmla="*/ 44214 h 1026470"/>
              <a:gd name="connsiteX2" fmla="*/ 982951 w 988716"/>
              <a:gd name="connsiteY2" fmla="*/ 286690 h 1026470"/>
              <a:gd name="connsiteX3" fmla="*/ 905610 w 988716"/>
              <a:gd name="connsiteY3" fmla="*/ 794766 h 1026470"/>
              <a:gd name="connsiteX4" fmla="*/ 428337 w 988716"/>
              <a:gd name="connsiteY4" fmla="*/ 1026470 h 1026470"/>
              <a:gd name="connsiteX5" fmla="*/ 71808 w 988716"/>
              <a:gd name="connsiteY5" fmla="*/ 793317 h 1026470"/>
              <a:gd name="connsiteX6" fmla="*/ 4628 w 988716"/>
              <a:gd name="connsiteY6" fmla="*/ 518772 h 1026470"/>
              <a:gd name="connsiteX7" fmla="*/ 153681 w 988716"/>
              <a:gd name="connsiteY7" fmla="*/ 42762 h 10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16" h="1026470">
                <a:moveTo>
                  <a:pt x="153681" y="42762"/>
                </a:moveTo>
                <a:cubicBezTo>
                  <a:pt x="383970" y="-39131"/>
                  <a:pt x="593382" y="16914"/>
                  <a:pt x="809931" y="44214"/>
                </a:cubicBezTo>
                <a:cubicBezTo>
                  <a:pt x="934536" y="89419"/>
                  <a:pt x="967005" y="161598"/>
                  <a:pt x="982951" y="286690"/>
                </a:cubicBezTo>
                <a:cubicBezTo>
                  <a:pt x="998898" y="411782"/>
                  <a:pt x="984438" y="676020"/>
                  <a:pt x="905610" y="794766"/>
                </a:cubicBezTo>
                <a:cubicBezTo>
                  <a:pt x="843112" y="924646"/>
                  <a:pt x="550257" y="1026470"/>
                  <a:pt x="428337" y="1026470"/>
                </a:cubicBezTo>
                <a:cubicBezTo>
                  <a:pt x="306417" y="1026470"/>
                  <a:pt x="137790" y="880209"/>
                  <a:pt x="71808" y="793317"/>
                </a:cubicBezTo>
                <a:cubicBezTo>
                  <a:pt x="5826" y="706425"/>
                  <a:pt x="-9017" y="643864"/>
                  <a:pt x="4628" y="518772"/>
                </a:cubicBezTo>
                <a:cubicBezTo>
                  <a:pt x="18273" y="393680"/>
                  <a:pt x="24100" y="119580"/>
                  <a:pt x="153681" y="42762"/>
                </a:cubicBez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0"/>
              </a:spcAft>
            </a:pPr>
            <a:r>
              <a:rPr lang="en-US" sz="900" dirty="0">
                <a:effectLst/>
                <a:latin typeface="Arial"/>
                <a:ea typeface="MS PGothic"/>
                <a:cs typeface="Times New Roman"/>
              </a:rPr>
              <a:t>Find ways for Second Harvest to donate more fresh foods to the hungry</a:t>
            </a:r>
            <a:endParaRPr lang="en-US" sz="1200" dirty="0">
              <a:effectLst/>
              <a:ea typeface="MS PGothic"/>
              <a:cs typeface="Times New Roman"/>
            </a:endParaRPr>
          </a:p>
        </p:txBody>
      </p:sp>
    </p:spTree>
    <p:extLst>
      <p:ext uri="{BB962C8B-B14F-4D97-AF65-F5344CB8AC3E}">
        <p14:creationId xmlns:p14="http://schemas.microsoft.com/office/powerpoint/2010/main" val="249622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Advantages of Teacher-led </a:t>
            </a:r>
            <a:br>
              <a:rPr lang="en-US" b="1" dirty="0" smtClean="0"/>
            </a:br>
            <a:r>
              <a:rPr lang="en-US" b="1" dirty="0" smtClean="0"/>
              <a:t>Public Health Education</a:t>
            </a:r>
            <a:endParaRPr lang="en-US" b="1" dirty="0"/>
          </a:p>
        </p:txBody>
      </p:sp>
      <p:sp>
        <p:nvSpPr>
          <p:cNvPr id="4" name="Content Placeholder 3"/>
          <p:cNvSpPr>
            <a:spLocks noGrp="1"/>
          </p:cNvSpPr>
          <p:nvPr>
            <p:ph idx="1"/>
          </p:nvPr>
        </p:nvSpPr>
        <p:spPr>
          <a:xfrm>
            <a:off x="0" y="1600200"/>
            <a:ext cx="9144000" cy="4495800"/>
          </a:xfrm>
        </p:spPr>
        <p:txBody>
          <a:bodyPr/>
          <a:lstStyle/>
          <a:p>
            <a:r>
              <a:rPr lang="en-US" dirty="0" smtClean="0"/>
              <a:t>Continuous exposure to public health via consistent implementation of 10 lessons</a:t>
            </a:r>
          </a:p>
          <a:p>
            <a:r>
              <a:rPr lang="en-US" dirty="0" smtClean="0"/>
              <a:t>Taught by teachers who have experience in classroom management and adapting to students learning needs</a:t>
            </a:r>
          </a:p>
          <a:p>
            <a:r>
              <a:rPr lang="en-US" dirty="0" smtClean="0"/>
              <a:t>Captive </a:t>
            </a:r>
            <a:r>
              <a:rPr lang="en-US" dirty="0"/>
              <a:t>audience when taught in required </a:t>
            </a:r>
            <a:r>
              <a:rPr lang="en-US" dirty="0" smtClean="0"/>
              <a:t>classes</a:t>
            </a:r>
            <a:endParaRPr lang="en-US" dirty="0"/>
          </a:p>
          <a:p>
            <a:r>
              <a:rPr lang="en-US" dirty="0" smtClean="0"/>
              <a:t>Use of school and teacher resources, such as funding and connections to community leaders</a:t>
            </a:r>
          </a:p>
        </p:txBody>
      </p:sp>
    </p:spTree>
    <p:extLst>
      <p:ext uri="{BB962C8B-B14F-4D97-AF65-F5344CB8AC3E}">
        <p14:creationId xmlns:p14="http://schemas.microsoft.com/office/powerpoint/2010/main" val="32048922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800" b="1" dirty="0" smtClean="0"/>
              <a:t>Workshop Three: Moving Towards Action</a:t>
            </a:r>
            <a:br>
              <a:rPr lang="en-US" sz="3800" b="1" dirty="0" smtClean="0"/>
            </a:br>
            <a:r>
              <a:rPr lang="en-US" sz="3800" b="1" dirty="0" smtClean="0"/>
              <a:t>Defining the Pledge</a:t>
            </a:r>
            <a:endParaRPr lang="en-US" sz="3800" b="1" dirty="0"/>
          </a:p>
        </p:txBody>
      </p:sp>
      <p:sp>
        <p:nvSpPr>
          <p:cNvPr id="3" name="Content Placeholder 2"/>
          <p:cNvSpPr>
            <a:spLocks noGrp="1"/>
          </p:cNvSpPr>
          <p:nvPr>
            <p:ph idx="1"/>
          </p:nvPr>
        </p:nvSpPr>
        <p:spPr>
          <a:xfrm>
            <a:off x="0" y="1524000"/>
            <a:ext cx="9144000" cy="5334000"/>
          </a:xfrm>
          <a:solidFill>
            <a:schemeClr val="bg1"/>
          </a:solidFill>
        </p:spPr>
        <p:txBody>
          <a:bodyPr/>
          <a:lstStyle/>
          <a:p>
            <a:pPr marL="0" indent="0">
              <a:buNone/>
            </a:pPr>
            <a:r>
              <a:rPr lang="en-US" sz="2000" dirty="0" smtClean="0">
                <a:latin typeface="Times New Roman" pitchFamily="18" charset="0"/>
                <a:cs typeface="Times New Roman" pitchFamily="18" charset="0"/>
              </a:rPr>
              <a:t>This </a:t>
            </a:r>
            <a:r>
              <a:rPr lang="en-US" sz="2000" dirty="0">
                <a:latin typeface="Times New Roman" pitchFamily="18" charset="0"/>
                <a:cs typeface="Times New Roman" pitchFamily="18" charset="0"/>
              </a:rPr>
              <a:t>Pledge Development sheet will help you stay involved in efforts to address health issues facing your community, whether you are volunteering with an existing organization or starting your own project. </a:t>
            </a:r>
            <a:endParaRPr lang="en-US" sz="2000" dirty="0" smtClean="0">
              <a:latin typeface="Times New Roman" pitchFamily="18" charset="0"/>
              <a:cs typeface="Times New Roman" pitchFamily="18" charset="0"/>
            </a:endParaRPr>
          </a:p>
          <a:p>
            <a:pPr marL="0" indent="0">
              <a:buNone/>
            </a:pPr>
            <a:r>
              <a:rPr lang="en-US" sz="2000" b="1" dirty="0" smtClean="0">
                <a:latin typeface="Times New Roman" pitchFamily="18" charset="0"/>
                <a:cs typeface="Times New Roman" pitchFamily="18" charset="0"/>
              </a:rPr>
              <a:t>General </a:t>
            </a:r>
            <a:r>
              <a:rPr lang="en-US" sz="2000" b="1" dirty="0">
                <a:latin typeface="Times New Roman" pitchFamily="18" charset="0"/>
                <a:cs typeface="Times New Roman" pitchFamily="18" charset="0"/>
              </a:rPr>
              <a:t>Overview</a:t>
            </a:r>
            <a:endParaRPr lang="en-US" sz="2000" dirty="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What </a:t>
            </a:r>
            <a:r>
              <a:rPr lang="en-US" sz="2000" dirty="0">
                <a:latin typeface="Times New Roman" pitchFamily="18" charset="0"/>
                <a:cs typeface="Times New Roman" pitchFamily="18" charset="0"/>
              </a:rPr>
              <a:t>health issue do you want to improve in your </a:t>
            </a:r>
            <a:r>
              <a:rPr lang="en-US" sz="2000" dirty="0" smtClean="0">
                <a:latin typeface="Times New Roman" pitchFamily="18" charset="0"/>
                <a:cs typeface="Times New Roman" pitchFamily="18" charset="0"/>
              </a:rPr>
              <a:t>community?</a:t>
            </a:r>
            <a:endParaRPr lang="en-US" sz="2000" dirty="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Who </a:t>
            </a:r>
            <a:r>
              <a:rPr lang="en-US" sz="2000" dirty="0">
                <a:latin typeface="Times New Roman" pitchFamily="18" charset="0"/>
                <a:cs typeface="Times New Roman" pitchFamily="18" charset="0"/>
              </a:rPr>
              <a:t>do you want to interact with to fulfill your pledge? </a:t>
            </a:r>
          </a:p>
          <a:p>
            <a:pPr marL="0" indent="0">
              <a:buNone/>
            </a:pPr>
            <a:r>
              <a:rPr lang="en-US" sz="2000" b="1" dirty="0">
                <a:latin typeface="Times New Roman" pitchFamily="18" charset="0"/>
                <a:cs typeface="Times New Roman" pitchFamily="18" charset="0"/>
              </a:rPr>
              <a:t>Volunteering With An Existing Organization </a:t>
            </a:r>
          </a:p>
          <a:p>
            <a:pPr lvl="1"/>
            <a:r>
              <a:rPr lang="en-US" sz="2000" dirty="0">
                <a:latin typeface="Times New Roman" pitchFamily="18" charset="0"/>
                <a:cs typeface="Times New Roman" pitchFamily="18" charset="0"/>
              </a:rPr>
              <a:t>What did you like about the organization that you did the service through?</a:t>
            </a:r>
          </a:p>
          <a:p>
            <a:pPr lvl="1"/>
            <a:r>
              <a:rPr lang="en-US" sz="2000" dirty="0" smtClean="0">
                <a:latin typeface="Times New Roman" pitchFamily="18" charset="0"/>
                <a:cs typeface="Times New Roman" pitchFamily="18" charset="0"/>
              </a:rPr>
              <a:t>Can </a:t>
            </a:r>
            <a:r>
              <a:rPr lang="en-US" sz="2000" dirty="0">
                <a:latin typeface="Times New Roman" pitchFamily="18" charset="0"/>
                <a:cs typeface="Times New Roman" pitchFamily="18" charset="0"/>
              </a:rPr>
              <a:t>you think of organizations that cater to the same people/groups that you want to interact </a:t>
            </a:r>
            <a:r>
              <a:rPr lang="en-US" sz="2000" dirty="0" smtClean="0">
                <a:latin typeface="Times New Roman" pitchFamily="18" charset="0"/>
                <a:cs typeface="Times New Roman" pitchFamily="18" charset="0"/>
              </a:rPr>
              <a:t>with?</a:t>
            </a:r>
          </a:p>
          <a:p>
            <a:pPr marL="0" indent="0">
              <a:buNone/>
            </a:pPr>
            <a:r>
              <a:rPr lang="en-US" sz="2000" b="1" dirty="0">
                <a:latin typeface="Times New Roman" pitchFamily="18" charset="0"/>
                <a:cs typeface="Times New Roman" pitchFamily="18" charset="0"/>
              </a:rPr>
              <a:t>Designing Your Own Project</a:t>
            </a:r>
            <a:endParaRPr lang="en-US" sz="2000" dirty="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What </a:t>
            </a:r>
            <a:r>
              <a:rPr lang="en-US" sz="2000" dirty="0">
                <a:latin typeface="Times New Roman" pitchFamily="18" charset="0"/>
                <a:cs typeface="Times New Roman" pitchFamily="18" charset="0"/>
              </a:rPr>
              <a:t>preparation will this project require?</a:t>
            </a:r>
          </a:p>
          <a:p>
            <a:pPr lvl="1"/>
            <a:r>
              <a:rPr lang="en-US" sz="2000" dirty="0" smtClean="0">
                <a:latin typeface="Times New Roman" pitchFamily="18" charset="0"/>
                <a:cs typeface="Times New Roman" pitchFamily="18" charset="0"/>
              </a:rPr>
              <a:t>What </a:t>
            </a:r>
            <a:r>
              <a:rPr lang="en-US" sz="2000" dirty="0">
                <a:latin typeface="Times New Roman" pitchFamily="18" charset="0"/>
                <a:cs typeface="Times New Roman" pitchFamily="18" charset="0"/>
              </a:rPr>
              <a:t>type of location do you want to carry out your project in?</a:t>
            </a:r>
          </a:p>
          <a:p>
            <a:pPr lvl="1"/>
            <a:r>
              <a:rPr lang="en-US" sz="2000" dirty="0" smtClean="0">
                <a:latin typeface="Times New Roman" pitchFamily="18" charset="0"/>
                <a:cs typeface="Times New Roman" pitchFamily="18" charset="0"/>
              </a:rPr>
              <a:t>Will </a:t>
            </a:r>
            <a:r>
              <a:rPr lang="en-US" sz="2000" dirty="0">
                <a:latin typeface="Times New Roman" pitchFamily="18" charset="0"/>
                <a:cs typeface="Times New Roman" pitchFamily="18" charset="0"/>
              </a:rPr>
              <a:t>you need assistance in carrying out your project</a:t>
            </a:r>
            <a:r>
              <a:rPr lang="en-US" sz="2000" dirty="0" smtClean="0">
                <a:latin typeface="Times New Roman" pitchFamily="18" charset="0"/>
                <a:cs typeface="Times New Roman" pitchFamily="18" charset="0"/>
              </a:rPr>
              <a:t>? Who </a:t>
            </a:r>
            <a:r>
              <a:rPr lang="en-US" sz="2000" dirty="0">
                <a:latin typeface="Times New Roman" pitchFamily="18" charset="0"/>
                <a:cs typeface="Times New Roman" pitchFamily="18" charset="0"/>
              </a:rPr>
              <a:t>are possible people who can help you carry out this project?</a:t>
            </a:r>
          </a:p>
          <a:p>
            <a:pPr marL="457200" lvl="1" indent="0">
              <a:buNone/>
            </a:pPr>
            <a:endParaRPr lang="en-US" sz="2000" dirty="0">
              <a:latin typeface="Times New Roman" pitchFamily="18" charset="0"/>
              <a:cs typeface="Times New Roman" pitchFamily="18" charset="0"/>
            </a:endParaRPr>
          </a:p>
          <a:p>
            <a:pPr marL="457200" lvl="1" indent="0">
              <a:buNone/>
            </a:pP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226730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Workshop Methods</a:t>
            </a:r>
            <a:endParaRPr lang="en-US" b="1" dirty="0"/>
          </a:p>
        </p:txBody>
      </p:sp>
      <p:sp>
        <p:nvSpPr>
          <p:cNvPr id="2" name="Content Placeholder 1"/>
          <p:cNvSpPr>
            <a:spLocks noGrp="1"/>
          </p:cNvSpPr>
          <p:nvPr>
            <p:ph idx="1"/>
          </p:nvPr>
        </p:nvSpPr>
        <p:spPr/>
        <p:txBody>
          <a:bodyPr/>
          <a:lstStyle/>
          <a:p>
            <a:r>
              <a:rPr lang="en-US" b="1" dirty="0" smtClean="0"/>
              <a:t>Implementation</a:t>
            </a:r>
          </a:p>
          <a:p>
            <a:pPr lvl="1"/>
            <a:r>
              <a:rPr lang="en-US" b="1" dirty="0" smtClean="0"/>
              <a:t>Recruitment</a:t>
            </a:r>
          </a:p>
          <a:p>
            <a:pPr lvl="1"/>
            <a:r>
              <a:rPr lang="en-US" b="1" dirty="0" smtClean="0"/>
              <a:t>Training</a:t>
            </a:r>
          </a:p>
          <a:p>
            <a:pPr lvl="1"/>
            <a:r>
              <a:rPr lang="en-US" b="1" dirty="0" smtClean="0"/>
              <a:t>Delivery</a:t>
            </a:r>
          </a:p>
          <a:p>
            <a:pPr lvl="1"/>
            <a:r>
              <a:rPr lang="en-US" b="1" dirty="0" smtClean="0"/>
              <a:t>Strengths and Limitations</a:t>
            </a:r>
          </a:p>
          <a:p>
            <a:r>
              <a:rPr lang="en-US" b="1" dirty="0" smtClean="0"/>
              <a:t>Evaluation</a:t>
            </a:r>
          </a:p>
          <a:p>
            <a:r>
              <a:rPr lang="en-US" b="1" dirty="0" smtClean="0"/>
              <a:t>Dissemination</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Implementation:</a:t>
            </a:r>
            <a:br>
              <a:rPr lang="en-US" b="1" dirty="0" smtClean="0"/>
            </a:br>
            <a:r>
              <a:rPr lang="en-US" b="1" dirty="0" smtClean="0"/>
              <a:t>Recruitment</a:t>
            </a:r>
            <a:endParaRPr lang="en-US" b="1" dirty="0"/>
          </a:p>
        </p:txBody>
      </p:sp>
      <p:sp>
        <p:nvSpPr>
          <p:cNvPr id="3" name="Content Placeholder 2"/>
          <p:cNvSpPr>
            <a:spLocks noGrp="1"/>
          </p:cNvSpPr>
          <p:nvPr>
            <p:ph idx="1"/>
          </p:nvPr>
        </p:nvSpPr>
        <p:spPr>
          <a:xfrm>
            <a:off x="228600" y="1676400"/>
            <a:ext cx="8686800" cy="4267200"/>
          </a:xfrm>
        </p:spPr>
        <p:txBody>
          <a:bodyPr/>
          <a:lstStyle/>
          <a:p>
            <a:r>
              <a:rPr lang="en-US" sz="2400" dirty="0" smtClean="0"/>
              <a:t>To promote the Workshops among high school students, and to recruit student leaders  who would be responsible for directing and teaching Workshops at their respective schools, I presented at:</a:t>
            </a:r>
          </a:p>
          <a:p>
            <a:pPr lvl="1"/>
            <a:r>
              <a:rPr lang="en-US" sz="2400" dirty="0" smtClean="0"/>
              <a:t>Career Interest Groups</a:t>
            </a:r>
          </a:p>
          <a:p>
            <a:pPr lvl="2"/>
            <a:r>
              <a:rPr lang="en-US" dirty="0" smtClean="0"/>
              <a:t>Ex: Medical Explorers Weekly Post Meetings</a:t>
            </a:r>
          </a:p>
          <a:p>
            <a:pPr lvl="1"/>
            <a:r>
              <a:rPr lang="en-US" sz="2400" dirty="0" smtClean="0"/>
              <a:t>Cultural Events</a:t>
            </a:r>
          </a:p>
          <a:p>
            <a:pPr lvl="2"/>
            <a:r>
              <a:rPr lang="en-US" dirty="0" smtClean="0"/>
              <a:t>Ex: College Information Fair at cultural events</a:t>
            </a:r>
          </a:p>
          <a:p>
            <a:pPr lvl="1"/>
            <a:r>
              <a:rPr lang="en-US" sz="2400" dirty="0" smtClean="0"/>
              <a:t>High Schools</a:t>
            </a:r>
          </a:p>
          <a:p>
            <a:pPr lvl="2"/>
            <a:r>
              <a:rPr lang="en-US" dirty="0" smtClean="0"/>
              <a:t>Ex: Going </a:t>
            </a:r>
            <a:r>
              <a:rPr lang="en-US" dirty="0"/>
              <a:t>to the school to give a “College Information” talk for recruitment</a:t>
            </a:r>
          </a:p>
          <a:p>
            <a:pPr lvl="2"/>
            <a:endParaRPr lang="en-US" dirty="0" smtClean="0"/>
          </a:p>
        </p:txBody>
      </p:sp>
    </p:spTree>
    <p:extLst>
      <p:ext uri="{BB962C8B-B14F-4D97-AF65-F5344CB8AC3E}">
        <p14:creationId xmlns:p14="http://schemas.microsoft.com/office/powerpoint/2010/main" val="1778120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Implementation:</a:t>
            </a:r>
            <a:br>
              <a:rPr lang="en-US" b="1" dirty="0" smtClean="0"/>
            </a:br>
            <a:r>
              <a:rPr lang="en-US" b="1" dirty="0" smtClean="0"/>
              <a:t>Recruitment</a:t>
            </a:r>
            <a:endParaRPr lang="en-US"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828800"/>
            <a:ext cx="2610468"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Workshop Implementation:</a:t>
            </a:r>
            <a:br>
              <a:rPr lang="en-US" b="1" dirty="0" smtClean="0"/>
            </a:br>
            <a:r>
              <a:rPr lang="en-US" b="1" dirty="0" smtClean="0"/>
              <a:t>Training</a:t>
            </a:r>
            <a:endParaRPr lang="en-US" b="1" dirty="0"/>
          </a:p>
        </p:txBody>
      </p:sp>
      <p:sp>
        <p:nvSpPr>
          <p:cNvPr id="7" name="Content Placeholder 6"/>
          <p:cNvSpPr>
            <a:spLocks noGrp="1"/>
          </p:cNvSpPr>
          <p:nvPr>
            <p:ph idx="1"/>
          </p:nvPr>
        </p:nvSpPr>
        <p:spPr>
          <a:xfrm>
            <a:off x="0" y="1524000"/>
            <a:ext cx="9144000" cy="5334000"/>
          </a:xfrm>
          <a:solidFill>
            <a:schemeClr val="bg1"/>
          </a:solidFill>
        </p:spPr>
        <p:txBody>
          <a:bodyPr/>
          <a:lstStyle/>
          <a:p>
            <a:r>
              <a:rPr lang="en-US" dirty="0" smtClean="0"/>
              <a:t>Students who expressed committed interest before June 2012 were invited to serve as leaders and attend an in-person training</a:t>
            </a:r>
          </a:p>
          <a:p>
            <a:r>
              <a:rPr lang="en-US" dirty="0" smtClean="0"/>
              <a:t>2 day in-person training for student leaders:</a:t>
            </a:r>
          </a:p>
          <a:p>
            <a:pPr lvl="1"/>
            <a:r>
              <a:rPr lang="en-US" dirty="0" smtClean="0"/>
              <a:t>Role-playing the Workshops</a:t>
            </a:r>
          </a:p>
          <a:p>
            <a:pPr lvl="1"/>
            <a:r>
              <a:rPr lang="en-US" dirty="0" smtClean="0"/>
              <a:t>Thinking about how to teach these Workshops at their high schools (through a new after-school club, as part of an existing after-school club)</a:t>
            </a:r>
          </a:p>
          <a:p>
            <a:pPr lvl="1"/>
            <a:r>
              <a:rPr lang="en-US" dirty="0" smtClean="0"/>
              <a:t>Beginning to contact teachers and administers to gain approval of teaching the Workshops</a:t>
            </a:r>
            <a:endParaRPr lang="en-US" dirty="0"/>
          </a:p>
        </p:txBody>
      </p:sp>
    </p:spTree>
    <p:extLst>
      <p:ext uri="{BB962C8B-B14F-4D97-AF65-F5344CB8AC3E}">
        <p14:creationId xmlns:p14="http://schemas.microsoft.com/office/powerpoint/2010/main" val="221067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Workshop Implementation:</a:t>
            </a:r>
            <a:br>
              <a:rPr lang="en-US" b="1" dirty="0" smtClean="0"/>
            </a:br>
            <a:r>
              <a:rPr lang="en-US" b="1" dirty="0" smtClean="0"/>
              <a:t>Training and Delivery</a:t>
            </a:r>
            <a:endParaRPr lang="en-US" b="1" dirty="0"/>
          </a:p>
        </p:txBody>
      </p:sp>
      <p:graphicFrame>
        <p:nvGraphicFramePr>
          <p:cNvPr id="6" name="Table 5"/>
          <p:cNvGraphicFramePr>
            <a:graphicFrameLocks noGrp="1"/>
          </p:cNvGraphicFramePr>
          <p:nvPr>
            <p:extLst>
              <p:ext uri="{D42A27DB-BD31-4B8C-83A1-F6EECF244321}">
                <p14:modId xmlns:p14="http://schemas.microsoft.com/office/powerpoint/2010/main" val="2428992064"/>
              </p:ext>
            </p:extLst>
          </p:nvPr>
        </p:nvGraphicFramePr>
        <p:xfrm>
          <a:off x="152400" y="2057400"/>
          <a:ext cx="8763000" cy="3677920"/>
        </p:xfrm>
        <a:graphic>
          <a:graphicData uri="http://schemas.openxmlformats.org/drawingml/2006/table">
            <a:tbl>
              <a:tblPr firstRow="1" bandRow="1">
                <a:tableStyleId>{0505E3EF-67EA-436B-97B2-0124C06EBD24}</a:tableStyleId>
              </a:tblPr>
              <a:tblGrid>
                <a:gridCol w="2895600"/>
                <a:gridCol w="1295400"/>
                <a:gridCol w="1295400"/>
                <a:gridCol w="3276600"/>
              </a:tblGrid>
              <a:tr h="370840">
                <a:tc>
                  <a:txBody>
                    <a:bodyPr/>
                    <a:lstStyle/>
                    <a:p>
                      <a:r>
                        <a:rPr lang="en-US" dirty="0" smtClean="0"/>
                        <a:t>Name of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Number of Student Leaders</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Received In-person Training?</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How</a:t>
                      </a:r>
                      <a:r>
                        <a:rPr lang="en-US" baseline="0" dirty="0" smtClean="0">
                          <a:solidFill>
                            <a:schemeClr val="tx1"/>
                          </a:solidFill>
                        </a:rPr>
                        <a:t> Workshops were taught</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Saint</a:t>
                      </a:r>
                      <a:r>
                        <a:rPr lang="en-US" baseline="0" dirty="0" smtClean="0">
                          <a:solidFill>
                            <a:schemeClr val="tx1"/>
                          </a:solidFill>
                        </a:rPr>
                        <a:t> Francis High School</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3</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Yes</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Did</a:t>
                      </a:r>
                      <a:r>
                        <a:rPr lang="en-US" baseline="0" dirty="0" smtClean="0">
                          <a:solidFill>
                            <a:schemeClr val="tx1"/>
                          </a:solidFill>
                        </a:rPr>
                        <a:t> not teach</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Andrew Hill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2</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Yes</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Created new after-school club</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Saratoga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2</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Yes</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Taught as part</a:t>
                      </a:r>
                      <a:r>
                        <a:rPr lang="en-US" baseline="0" dirty="0" smtClean="0">
                          <a:solidFill>
                            <a:schemeClr val="tx1"/>
                          </a:solidFill>
                        </a:rPr>
                        <a:t> of required class</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Los Gatos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5</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No</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Created new branch</a:t>
                      </a:r>
                      <a:r>
                        <a:rPr lang="en-US" baseline="0" dirty="0" smtClean="0">
                          <a:solidFill>
                            <a:schemeClr val="tx1"/>
                          </a:solidFill>
                        </a:rPr>
                        <a:t> of pre-existing club</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Doughtery Valley</a:t>
                      </a:r>
                      <a:r>
                        <a:rPr lang="en-US" baseline="0" dirty="0" smtClean="0">
                          <a:solidFill>
                            <a:schemeClr val="tx1"/>
                          </a:solidFill>
                        </a:rPr>
                        <a:t>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4</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No</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Created new after-school club</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dirty="0" smtClean="0">
                          <a:solidFill>
                            <a:schemeClr val="tx1"/>
                          </a:solidFill>
                        </a:rPr>
                        <a:t>Monta Vista</a:t>
                      </a:r>
                      <a:r>
                        <a:rPr lang="en-US" baseline="0" dirty="0" smtClean="0">
                          <a:solidFill>
                            <a:schemeClr val="tx1"/>
                          </a:solidFill>
                        </a:rPr>
                        <a:t> High School</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4</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dirty="0" smtClean="0">
                          <a:solidFill>
                            <a:schemeClr val="tx1"/>
                          </a:solidFill>
                        </a:rPr>
                        <a:t>No</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Created new after-school club</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00303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Implementation:</a:t>
            </a:r>
            <a:br>
              <a:rPr lang="en-US" b="1" dirty="0" smtClean="0"/>
            </a:br>
            <a:r>
              <a:rPr lang="en-US" b="1" dirty="0" smtClean="0"/>
              <a:t>Delivery</a:t>
            </a:r>
            <a:endParaRPr lang="en-US" b="1" dirty="0"/>
          </a:p>
        </p:txBody>
      </p:sp>
      <p:sp>
        <p:nvSpPr>
          <p:cNvPr id="5" name="Content Placeholder 4"/>
          <p:cNvSpPr>
            <a:spLocks noGrp="1"/>
          </p:cNvSpPr>
          <p:nvPr>
            <p:ph idx="1"/>
          </p:nvPr>
        </p:nvSpPr>
        <p:spPr>
          <a:xfrm>
            <a:off x="533400" y="1752600"/>
            <a:ext cx="8229600" cy="4343400"/>
          </a:xfrm>
        </p:spPr>
        <p:txBody>
          <a:bodyPr/>
          <a:lstStyle/>
          <a:p>
            <a:r>
              <a:rPr lang="en-US" dirty="0" smtClean="0"/>
              <a:t>Once I confirmed committed student leaders, I</a:t>
            </a:r>
          </a:p>
          <a:p>
            <a:pPr lvl="1"/>
            <a:r>
              <a:rPr lang="en-US" dirty="0" smtClean="0"/>
              <a:t>Supervised through:</a:t>
            </a:r>
          </a:p>
          <a:p>
            <a:pPr lvl="2"/>
            <a:r>
              <a:rPr lang="en-US" dirty="0" smtClean="0"/>
              <a:t>Weekly emails and phone calls for logistic updates </a:t>
            </a:r>
          </a:p>
          <a:p>
            <a:pPr lvl="3"/>
            <a:r>
              <a:rPr lang="en-US" dirty="0" smtClean="0"/>
              <a:t>Club Application</a:t>
            </a:r>
          </a:p>
          <a:p>
            <a:pPr lvl="2"/>
            <a:r>
              <a:rPr lang="en-US" dirty="0" smtClean="0"/>
              <a:t>Monthly Meetings for strategizing</a:t>
            </a:r>
          </a:p>
          <a:p>
            <a:pPr lvl="3"/>
            <a:r>
              <a:rPr lang="en-US" dirty="0" smtClean="0"/>
              <a:t>Finding a teacher moderator</a:t>
            </a:r>
          </a:p>
          <a:p>
            <a:pPr lvl="3"/>
            <a:r>
              <a:rPr lang="en-US" dirty="0" smtClean="0"/>
              <a:t>How to recruit</a:t>
            </a:r>
          </a:p>
          <a:p>
            <a:pPr lvl="1"/>
            <a:r>
              <a:rPr lang="en-US" dirty="0" smtClean="0"/>
              <a:t>Participated through:</a:t>
            </a:r>
          </a:p>
          <a:p>
            <a:pPr lvl="2"/>
            <a:r>
              <a:rPr lang="en-US" dirty="0" smtClean="0"/>
              <a:t>Semester events such as volunteer service</a:t>
            </a:r>
          </a:p>
        </p:txBody>
      </p:sp>
    </p:spTree>
    <p:extLst>
      <p:ext uri="{BB962C8B-B14F-4D97-AF65-F5344CB8AC3E}">
        <p14:creationId xmlns:p14="http://schemas.microsoft.com/office/powerpoint/2010/main" val="4254637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Implementation:</a:t>
            </a:r>
            <a:br>
              <a:rPr lang="en-US" b="1" dirty="0" smtClean="0"/>
            </a:br>
            <a:r>
              <a:rPr lang="en-US" b="1" dirty="0" smtClean="0"/>
              <a:t>Strengths and Limitations</a:t>
            </a:r>
            <a:endParaRPr lang="en-US" b="1" dirty="0"/>
          </a:p>
        </p:txBody>
      </p:sp>
      <p:sp>
        <p:nvSpPr>
          <p:cNvPr id="6" name="Text Placeholder 5"/>
          <p:cNvSpPr>
            <a:spLocks noGrp="1"/>
          </p:cNvSpPr>
          <p:nvPr>
            <p:ph type="body" idx="1"/>
          </p:nvPr>
        </p:nvSpPr>
        <p:spPr/>
        <p:txBody>
          <a:bodyPr/>
          <a:lstStyle/>
          <a:p>
            <a:r>
              <a:rPr lang="en-US" dirty="0" smtClean="0"/>
              <a:t>Easy Components</a:t>
            </a:r>
            <a:endParaRPr lang="en-US" dirty="0"/>
          </a:p>
        </p:txBody>
      </p:sp>
      <p:sp>
        <p:nvSpPr>
          <p:cNvPr id="7" name="Content Placeholder 6"/>
          <p:cNvSpPr>
            <a:spLocks noGrp="1"/>
          </p:cNvSpPr>
          <p:nvPr>
            <p:ph sz="half" idx="2"/>
          </p:nvPr>
        </p:nvSpPr>
        <p:spPr>
          <a:xfrm>
            <a:off x="0" y="2174875"/>
            <a:ext cx="4497388" cy="3951288"/>
          </a:xfrm>
        </p:spPr>
        <p:txBody>
          <a:bodyPr/>
          <a:lstStyle/>
          <a:p>
            <a:r>
              <a:rPr lang="en-US" dirty="0" smtClean="0"/>
              <a:t>Recruiting student participants</a:t>
            </a:r>
          </a:p>
          <a:p>
            <a:pPr lvl="1"/>
            <a:r>
              <a:rPr lang="en-US" dirty="0" smtClean="0"/>
              <a:t>There seems to be significant interest in health and volunteer service at these schools</a:t>
            </a:r>
          </a:p>
          <a:p>
            <a:r>
              <a:rPr lang="en-US" dirty="0" smtClean="0"/>
              <a:t>Teaching the Workshops</a:t>
            </a:r>
          </a:p>
          <a:p>
            <a:pPr lvl="1"/>
            <a:r>
              <a:rPr lang="en-US" dirty="0" smtClean="0"/>
              <a:t>Student leaders have not reported difficulty or confusion when teaching the Workshop content to student participants</a:t>
            </a:r>
          </a:p>
          <a:p>
            <a:endParaRPr lang="en-US" dirty="0"/>
          </a:p>
        </p:txBody>
      </p:sp>
      <p:sp>
        <p:nvSpPr>
          <p:cNvPr id="8" name="Text Placeholder 7"/>
          <p:cNvSpPr>
            <a:spLocks noGrp="1"/>
          </p:cNvSpPr>
          <p:nvPr>
            <p:ph type="body" sz="quarter" idx="3"/>
          </p:nvPr>
        </p:nvSpPr>
        <p:spPr/>
        <p:txBody>
          <a:bodyPr/>
          <a:lstStyle/>
          <a:p>
            <a:r>
              <a:rPr lang="en-US" dirty="0" smtClean="0"/>
              <a:t>Challenging Components</a:t>
            </a:r>
            <a:endParaRPr lang="en-US" dirty="0"/>
          </a:p>
        </p:txBody>
      </p:sp>
      <p:sp>
        <p:nvSpPr>
          <p:cNvPr id="9" name="Content Placeholder 8"/>
          <p:cNvSpPr>
            <a:spLocks noGrp="1"/>
          </p:cNvSpPr>
          <p:nvPr>
            <p:ph sz="quarter" idx="4"/>
          </p:nvPr>
        </p:nvSpPr>
        <p:spPr>
          <a:xfrm>
            <a:off x="4645025" y="2174875"/>
            <a:ext cx="4498975" cy="3951288"/>
          </a:xfrm>
        </p:spPr>
        <p:txBody>
          <a:bodyPr/>
          <a:lstStyle/>
          <a:p>
            <a:r>
              <a:rPr lang="en-US" dirty="0" smtClean="0"/>
              <a:t>Finding a teacher moderator</a:t>
            </a:r>
          </a:p>
          <a:p>
            <a:pPr lvl="1"/>
            <a:r>
              <a:rPr lang="en-US" dirty="0" smtClean="0"/>
              <a:t>Developing a new after-school club is entirely dependent on finding a teacher moderator willing to supervise the club</a:t>
            </a:r>
          </a:p>
          <a:p>
            <a:r>
              <a:rPr lang="en-US" dirty="0" smtClean="0"/>
              <a:t>Organizing Volunteer Service</a:t>
            </a:r>
          </a:p>
          <a:p>
            <a:pPr lvl="1"/>
            <a:r>
              <a:rPr lang="en-US" dirty="0" smtClean="0"/>
              <a:t>Student leaders are often hampered by issues of transportation and opportunities to communicate with volunteer organizations</a:t>
            </a:r>
            <a:endParaRPr lang="en-US" dirty="0"/>
          </a:p>
        </p:txBody>
      </p:sp>
    </p:spTree>
    <p:extLst>
      <p:ext uri="{BB962C8B-B14F-4D97-AF65-F5344CB8AC3E}">
        <p14:creationId xmlns:p14="http://schemas.microsoft.com/office/powerpoint/2010/main" val="3234633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Evaluation:</a:t>
            </a:r>
            <a:br>
              <a:rPr lang="en-US" b="1" dirty="0" smtClean="0"/>
            </a:br>
            <a:r>
              <a:rPr lang="en-US" b="1" dirty="0" smtClean="0"/>
              <a:t>Overview</a:t>
            </a:r>
            <a:endParaRPr lang="en-US" b="1" dirty="0"/>
          </a:p>
        </p:txBody>
      </p:sp>
      <p:sp>
        <p:nvSpPr>
          <p:cNvPr id="6" name="Text Placeholder 5"/>
          <p:cNvSpPr>
            <a:spLocks noGrp="1"/>
          </p:cNvSpPr>
          <p:nvPr>
            <p:ph type="body" idx="1"/>
          </p:nvPr>
        </p:nvSpPr>
        <p:spPr/>
        <p:txBody>
          <a:bodyPr/>
          <a:lstStyle/>
          <a:p>
            <a:r>
              <a:rPr lang="en-US" dirty="0" smtClean="0"/>
              <a:t>Student Participants</a:t>
            </a:r>
            <a:endParaRPr lang="en-US" dirty="0"/>
          </a:p>
        </p:txBody>
      </p:sp>
      <p:sp>
        <p:nvSpPr>
          <p:cNvPr id="7" name="Content Placeholder 6"/>
          <p:cNvSpPr>
            <a:spLocks noGrp="1"/>
          </p:cNvSpPr>
          <p:nvPr>
            <p:ph sz="half" idx="2"/>
          </p:nvPr>
        </p:nvSpPr>
        <p:spPr/>
        <p:txBody>
          <a:bodyPr/>
          <a:lstStyle/>
          <a:p>
            <a:r>
              <a:rPr lang="en-US" dirty="0" smtClean="0"/>
              <a:t>Quantitative</a:t>
            </a:r>
          </a:p>
          <a:p>
            <a:r>
              <a:rPr lang="en-US" dirty="0" smtClean="0"/>
              <a:t>Pre and post survey</a:t>
            </a:r>
          </a:p>
          <a:p>
            <a:pPr lvl="1"/>
            <a:r>
              <a:rPr lang="en-US" dirty="0" smtClean="0"/>
              <a:t>Administered before and after participation in Workshops</a:t>
            </a:r>
          </a:p>
          <a:p>
            <a:pPr lvl="1"/>
            <a:r>
              <a:rPr lang="en-US" dirty="0" smtClean="0"/>
              <a:t>Domains: knowledge, skills, self-Efficacy</a:t>
            </a:r>
          </a:p>
          <a:p>
            <a:pPr lvl="1"/>
            <a:r>
              <a:rPr lang="en-US" dirty="0" smtClean="0"/>
              <a:t>1-5 </a:t>
            </a:r>
            <a:r>
              <a:rPr lang="en-US" dirty="0" err="1" smtClean="0"/>
              <a:t>Likert</a:t>
            </a:r>
            <a:r>
              <a:rPr lang="en-US" dirty="0" smtClean="0"/>
              <a:t> scale statements</a:t>
            </a:r>
          </a:p>
          <a:p>
            <a:pPr lvl="2"/>
            <a:r>
              <a:rPr lang="en-US" dirty="0" smtClean="0"/>
              <a:t>Self Reported</a:t>
            </a:r>
          </a:p>
          <a:p>
            <a:pPr lvl="1"/>
            <a:r>
              <a:rPr lang="en-US" dirty="0" smtClean="0"/>
              <a:t>Case-based scenarios</a:t>
            </a:r>
          </a:p>
          <a:p>
            <a:pPr lvl="2"/>
            <a:r>
              <a:rPr lang="en-US" dirty="0" smtClean="0"/>
              <a:t>Multiple Choice</a:t>
            </a:r>
          </a:p>
          <a:p>
            <a:pPr lvl="2"/>
            <a:r>
              <a:rPr lang="en-US" dirty="0" smtClean="0"/>
              <a:t>Standardized</a:t>
            </a:r>
          </a:p>
          <a:p>
            <a:pPr lvl="1"/>
            <a:endParaRPr lang="en-US" dirty="0"/>
          </a:p>
        </p:txBody>
      </p:sp>
      <p:sp>
        <p:nvSpPr>
          <p:cNvPr id="8" name="Text Placeholder 7"/>
          <p:cNvSpPr>
            <a:spLocks noGrp="1"/>
          </p:cNvSpPr>
          <p:nvPr>
            <p:ph type="body" sz="quarter" idx="3"/>
          </p:nvPr>
        </p:nvSpPr>
        <p:spPr/>
        <p:txBody>
          <a:bodyPr/>
          <a:lstStyle/>
          <a:p>
            <a:r>
              <a:rPr lang="en-US" dirty="0" smtClean="0"/>
              <a:t>Student Leaders</a:t>
            </a:r>
            <a:endParaRPr lang="en-US" dirty="0"/>
          </a:p>
        </p:txBody>
      </p:sp>
      <p:sp>
        <p:nvSpPr>
          <p:cNvPr id="9" name="Content Placeholder 8"/>
          <p:cNvSpPr>
            <a:spLocks noGrp="1"/>
          </p:cNvSpPr>
          <p:nvPr>
            <p:ph sz="quarter" idx="4"/>
          </p:nvPr>
        </p:nvSpPr>
        <p:spPr/>
        <p:txBody>
          <a:bodyPr/>
          <a:lstStyle/>
          <a:p>
            <a:r>
              <a:rPr lang="en-US" dirty="0" smtClean="0"/>
              <a:t>Quantitative</a:t>
            </a:r>
          </a:p>
          <a:p>
            <a:pPr lvl="1"/>
            <a:r>
              <a:rPr lang="en-US" dirty="0" smtClean="0"/>
              <a:t>Same as participants</a:t>
            </a:r>
          </a:p>
          <a:p>
            <a:r>
              <a:rPr lang="en-US" dirty="0" smtClean="0"/>
              <a:t>Qualitative</a:t>
            </a:r>
          </a:p>
          <a:p>
            <a:pPr lvl="1"/>
            <a:r>
              <a:rPr lang="en-US" dirty="0" smtClean="0"/>
              <a:t>Semi-structured phone interview</a:t>
            </a:r>
          </a:p>
          <a:p>
            <a:pPr lvl="1"/>
            <a:r>
              <a:rPr lang="en-US" dirty="0" smtClean="0"/>
              <a:t>12 pre-prepared questions</a:t>
            </a:r>
          </a:p>
          <a:p>
            <a:pPr lvl="1"/>
            <a:r>
              <a:rPr lang="en-US" dirty="0" smtClean="0"/>
              <a:t>Typically conducted after student leaders have organized the volunteer service </a:t>
            </a:r>
          </a:p>
        </p:txBody>
      </p:sp>
    </p:spTree>
    <p:extLst>
      <p:ext uri="{BB962C8B-B14F-4D97-AF65-F5344CB8AC3E}">
        <p14:creationId xmlns:p14="http://schemas.microsoft.com/office/powerpoint/2010/main" val="2271378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b="1" dirty="0" smtClean="0">
                <a:ea typeface="ＭＳ Ｐゴシック" pitchFamily="33" charset="-128"/>
                <a:cs typeface="ＭＳ Ｐゴシック" pitchFamily="33" charset="-128"/>
              </a:rPr>
              <a:t>Workshop Evaluation: </a:t>
            </a:r>
            <a:br>
              <a:rPr lang="en-US" b="1" dirty="0" smtClean="0">
                <a:ea typeface="ＭＳ Ｐゴシック" pitchFamily="33" charset="-128"/>
                <a:cs typeface="ＭＳ Ｐゴシック" pitchFamily="33" charset="-128"/>
              </a:rPr>
            </a:br>
            <a:r>
              <a:rPr lang="en-US" b="1" dirty="0" smtClean="0">
                <a:ea typeface="ＭＳ Ｐゴシック" pitchFamily="33" charset="-128"/>
                <a:cs typeface="ＭＳ Ｐゴシック" pitchFamily="33" charset="-128"/>
              </a:rPr>
              <a:t>Case-Based Questions</a:t>
            </a:r>
          </a:p>
        </p:txBody>
      </p:sp>
      <p:sp>
        <p:nvSpPr>
          <p:cNvPr id="2" name="Content Placeholder 1"/>
          <p:cNvSpPr>
            <a:spLocks noGrp="1"/>
          </p:cNvSpPr>
          <p:nvPr>
            <p:ph idx="1"/>
          </p:nvPr>
        </p:nvSpPr>
        <p:spPr/>
        <p:txBody>
          <a:bodyPr/>
          <a:lstStyle/>
          <a:p>
            <a:r>
              <a:rPr lang="en-US" sz="2800" dirty="0">
                <a:latin typeface="+mj-lt"/>
                <a:cs typeface="Arial" pitchFamily="34" charset="0"/>
              </a:rPr>
              <a:t>Case studies were developed to gauge students’ understanding of upstream interventions. In this activity, </a:t>
            </a:r>
            <a:r>
              <a:rPr lang="en-US" sz="2800" dirty="0" smtClean="0">
                <a:latin typeface="+mj-lt"/>
                <a:cs typeface="Arial" pitchFamily="34" charset="0"/>
              </a:rPr>
              <a:t>students </a:t>
            </a:r>
            <a:r>
              <a:rPr lang="en-US" sz="2800" dirty="0">
                <a:latin typeface="+mj-lt"/>
                <a:cs typeface="Arial" pitchFamily="34" charset="0"/>
              </a:rPr>
              <a:t>read the following passage and rank policies </a:t>
            </a:r>
            <a:r>
              <a:rPr lang="en-US" sz="2800" dirty="0" smtClean="0">
                <a:latin typeface="+mj-lt"/>
                <a:cs typeface="Arial" pitchFamily="34" charset="0"/>
              </a:rPr>
              <a:t>that could </a:t>
            </a:r>
            <a:r>
              <a:rPr lang="en-US" sz="2800" dirty="0">
                <a:latin typeface="+mj-lt"/>
                <a:cs typeface="Arial" pitchFamily="34" charset="0"/>
              </a:rPr>
              <a:t>combat a salmonella outbreak.</a:t>
            </a:r>
          </a:p>
          <a:p>
            <a:endParaRPr lang="en-US" sz="2800" dirty="0">
              <a:latin typeface="+mj-lt"/>
            </a:endParaRPr>
          </a:p>
        </p:txBody>
      </p:sp>
      <p:sp>
        <p:nvSpPr>
          <p:cNvPr id="5" name="Line 9"/>
          <p:cNvSpPr>
            <a:spLocks noChangeShapeType="1"/>
          </p:cNvSpPr>
          <p:nvPr/>
        </p:nvSpPr>
        <p:spPr bwMode="auto">
          <a:xfrm>
            <a:off x="0" y="1524000"/>
            <a:ext cx="9144000" cy="0"/>
          </a:xfrm>
          <a:prstGeom prst="line">
            <a:avLst/>
          </a:prstGeom>
          <a:noFill/>
          <a:ln w="57150">
            <a:solidFill>
              <a:srgbClr val="A50021"/>
            </a:solidFill>
            <a:round/>
            <a:headEnd/>
            <a:tailEnd/>
          </a:ln>
          <a:effectLst/>
        </p:spPr>
        <p:txBody>
          <a:bodyPr/>
          <a:lstStyle/>
          <a:p>
            <a:pPr>
              <a:defRPr/>
            </a:pPr>
            <a:endParaRPr lang="en-US" dirty="0">
              <a:latin typeface="Times" pitchFamily="-112" charset="0"/>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Peer-led Education</a:t>
            </a:r>
            <a:endParaRPr lang="en-US" b="1" dirty="0"/>
          </a:p>
        </p:txBody>
      </p:sp>
      <p:sp>
        <p:nvSpPr>
          <p:cNvPr id="3" name="Content Placeholder 2"/>
          <p:cNvSpPr>
            <a:spLocks noGrp="1"/>
          </p:cNvSpPr>
          <p:nvPr>
            <p:ph idx="1"/>
          </p:nvPr>
        </p:nvSpPr>
        <p:spPr/>
        <p:txBody>
          <a:bodyPr/>
          <a:lstStyle/>
          <a:p>
            <a:r>
              <a:rPr lang="en-US" dirty="0"/>
              <a:t>Peer-led education is contextually defined as “teaching or sharing of information, values, and behaviors by members of similar age or status </a:t>
            </a:r>
            <a:r>
              <a:rPr lang="en-US" dirty="0" smtClean="0"/>
              <a:t>group”</a:t>
            </a:r>
            <a:r>
              <a:rPr lang="en-US" baseline="30000" dirty="0" smtClean="0"/>
              <a:t> 1</a:t>
            </a:r>
            <a:endParaRPr lang="en-US" dirty="0" smtClean="0"/>
          </a:p>
        </p:txBody>
      </p:sp>
      <p:sp>
        <p:nvSpPr>
          <p:cNvPr id="4" name="TextBox 3"/>
          <p:cNvSpPr txBox="1"/>
          <p:nvPr/>
        </p:nvSpPr>
        <p:spPr>
          <a:xfrm>
            <a:off x="762000" y="5638800"/>
            <a:ext cx="5943600" cy="153888"/>
          </a:xfrm>
          <a:prstGeom prst="rect">
            <a:avLst/>
          </a:prstGeom>
          <a:noFill/>
        </p:spPr>
        <p:txBody>
          <a:bodyPr wrap="square" lIns="0" tIns="0" rIns="0" bIns="0" rtlCol="0">
            <a:spAutoFit/>
          </a:bodyPr>
          <a:lstStyle/>
          <a:p>
            <a:pPr marL="228600" indent="-228600" algn="l">
              <a:buAutoNum type="arabicPeriod"/>
            </a:pPr>
            <a:r>
              <a:rPr lang="en-US" sz="1000" dirty="0" smtClean="0"/>
              <a:t>(Sciacca, 1987).</a:t>
            </a:r>
            <a:endParaRPr lang="en-US" sz="1000" dirty="0"/>
          </a:p>
        </p:txBody>
      </p:sp>
    </p:spTree>
    <p:extLst>
      <p:ext uri="{BB962C8B-B14F-4D97-AF65-F5344CB8AC3E}">
        <p14:creationId xmlns:p14="http://schemas.microsoft.com/office/powerpoint/2010/main" val="6608824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ＭＳ Ｐゴシック" pitchFamily="33" charset="-128"/>
                <a:cs typeface="ＭＳ Ｐゴシック" pitchFamily="33" charset="-128"/>
              </a:rPr>
              <a:t>Workshop Evaluation: </a:t>
            </a:r>
            <a:br>
              <a:rPr lang="en-US" b="1" dirty="0">
                <a:ea typeface="ＭＳ Ｐゴシック" pitchFamily="33" charset="-128"/>
                <a:cs typeface="ＭＳ Ｐゴシック" pitchFamily="33" charset="-128"/>
              </a:rPr>
            </a:br>
            <a:r>
              <a:rPr lang="en-US" b="1" dirty="0">
                <a:ea typeface="ＭＳ Ｐゴシック" pitchFamily="33" charset="-128"/>
                <a:cs typeface="ＭＳ Ｐゴシック" pitchFamily="33" charset="-128"/>
              </a:rPr>
              <a:t>Case-Based Questions</a:t>
            </a:r>
            <a:endParaRPr lang="en-US" b="1" dirty="0"/>
          </a:p>
        </p:txBody>
      </p:sp>
      <p:sp>
        <p:nvSpPr>
          <p:cNvPr id="3" name="Content Placeholder 2"/>
          <p:cNvSpPr>
            <a:spLocks noGrp="1"/>
          </p:cNvSpPr>
          <p:nvPr>
            <p:ph idx="1"/>
          </p:nvPr>
        </p:nvSpPr>
        <p:spPr>
          <a:xfrm>
            <a:off x="304800" y="1600200"/>
            <a:ext cx="8839200" cy="4495800"/>
          </a:xfrm>
        </p:spPr>
        <p:txBody>
          <a:bodyPr/>
          <a:lstStyle/>
          <a:p>
            <a:pPr marL="0" indent="0">
              <a:buNone/>
            </a:pPr>
            <a:r>
              <a:rPr lang="en-US" sz="2000" dirty="0">
                <a:latin typeface="+mj-lt"/>
                <a:cs typeface="Arial" pitchFamily="34" charset="0"/>
              </a:rPr>
              <a:t>Imagine you are the city health official who is responsible for dealing with disease outbreaks. Read the following scenario and rank the policies that would most effectively reduce the number of salmonella infections</a:t>
            </a:r>
            <a:r>
              <a:rPr lang="en-US" sz="2000" dirty="0">
                <a:latin typeface="+mj-lt"/>
                <a:cs typeface="Arial" pitchFamily="34" charset="0"/>
                <a:sym typeface="Wingdings" pitchFamily="2" charset="2"/>
              </a:rPr>
              <a:t> (1-most effective, 4-least effective</a:t>
            </a:r>
            <a:r>
              <a:rPr lang="en-US" sz="2000" dirty="0" smtClean="0">
                <a:latin typeface="+mj-lt"/>
                <a:cs typeface="Arial" pitchFamily="34" charset="0"/>
                <a:sym typeface="Wingdings" pitchFamily="2" charset="2"/>
              </a:rPr>
              <a:t>)</a:t>
            </a:r>
            <a:endParaRPr lang="en-US" sz="2000" i="1" dirty="0">
              <a:solidFill>
                <a:schemeClr val="accent2">
                  <a:lumMod val="50000"/>
                </a:schemeClr>
              </a:solidFill>
              <a:latin typeface="+mj-lt"/>
              <a:cs typeface="Arial" pitchFamily="34" charset="0"/>
            </a:endParaRPr>
          </a:p>
          <a:p>
            <a:pPr marL="0" lvl="0" indent="0">
              <a:buNone/>
            </a:pPr>
            <a:r>
              <a:rPr lang="en-US" sz="2000" i="1" dirty="0">
                <a:latin typeface="+mj-lt"/>
                <a:cs typeface="Arial" pitchFamily="34" charset="0"/>
              </a:rPr>
              <a:t>Unfortunately, there is a salmonella outbreak in your city’s elementary school. Symptoms of salmonella infection include vomiting, fever, and diarrhea. Chickens developed Salmonella infections at the farm, which was too crowded and unsanitary. Once chickens were slaughtered on the farm, meat was sent to the factory to be processed. The factory used technology to process the meat and kill most of the Salmonella bacteria. This meat was then sent to the elementary school to be cooked for school lunches. The meat was cooked thoroughly, eliminating most of the Salmonella bacteria, but not all of it. Some of the children who ate the meat became sick with Salmonella infection. The school nurse gave these students rehydration fluids which helped students get better quickly.</a:t>
            </a:r>
          </a:p>
        </p:txBody>
      </p:sp>
    </p:spTree>
    <p:extLst>
      <p:ext uri="{BB962C8B-B14F-4D97-AF65-F5344CB8AC3E}">
        <p14:creationId xmlns:p14="http://schemas.microsoft.com/office/powerpoint/2010/main" val="3328644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Evaluation:</a:t>
            </a:r>
            <a:br>
              <a:rPr lang="en-US" b="1" dirty="0" smtClean="0"/>
            </a:br>
            <a:r>
              <a:rPr lang="en-US" b="1" dirty="0" smtClean="0"/>
              <a:t>Case-based Questions</a:t>
            </a:r>
            <a:endParaRPr lang="en-US" b="1" dirty="0"/>
          </a:p>
        </p:txBody>
      </p:sp>
      <p:sp>
        <p:nvSpPr>
          <p:cNvPr id="3" name="Content Placeholder 2"/>
          <p:cNvSpPr>
            <a:spLocks noGrp="1"/>
          </p:cNvSpPr>
          <p:nvPr>
            <p:ph idx="1"/>
          </p:nvPr>
        </p:nvSpPr>
        <p:spPr>
          <a:xfrm>
            <a:off x="304800" y="1981200"/>
            <a:ext cx="8458200" cy="4114800"/>
          </a:xfrm>
        </p:spPr>
        <p:txBody>
          <a:bodyPr/>
          <a:lstStyle/>
          <a:p>
            <a:pPr marL="0" lvl="0" indent="0" defTabSz="4389120" eaLnBrk="1" fontAlgn="auto" hangingPunct="1">
              <a:spcBef>
                <a:spcPts val="0"/>
              </a:spcBef>
              <a:spcAft>
                <a:spcPts val="0"/>
              </a:spcAft>
              <a:buFont typeface="Wingdings" pitchFamily="2" charset="2"/>
              <a:buChar char="q"/>
            </a:pPr>
            <a:r>
              <a:rPr lang="en-US" sz="2800" kern="1200" dirty="0" smtClean="0">
                <a:solidFill>
                  <a:prstClr val="black"/>
                </a:solidFill>
                <a:latin typeface="+mj-lt"/>
                <a:ea typeface="+mn-ea"/>
                <a:cs typeface="Arial" pitchFamily="34" charset="0"/>
              </a:rPr>
              <a:t> </a:t>
            </a:r>
            <a:r>
              <a:rPr lang="en-US" sz="2800" kern="1200" dirty="0">
                <a:solidFill>
                  <a:prstClr val="black"/>
                </a:solidFill>
                <a:latin typeface="+mj-lt"/>
                <a:ea typeface="+mn-ea"/>
                <a:cs typeface="Arial" pitchFamily="34" charset="0"/>
              </a:rPr>
              <a:t>Mandate that all farms have cleaner living areas for chickens</a:t>
            </a:r>
            <a:r>
              <a:rPr lang="en-US" sz="2800" kern="1200" dirty="0" smtClean="0">
                <a:solidFill>
                  <a:prstClr val="black"/>
                </a:solidFill>
                <a:latin typeface="+mj-lt"/>
                <a:ea typeface="+mn-ea"/>
                <a:cs typeface="Arial" pitchFamily="34" charset="0"/>
              </a:rPr>
              <a:t>.</a:t>
            </a:r>
            <a:br>
              <a:rPr lang="en-US" sz="2800" kern="1200" dirty="0" smtClean="0">
                <a:solidFill>
                  <a:prstClr val="black"/>
                </a:solidFill>
                <a:latin typeface="+mj-lt"/>
                <a:ea typeface="+mn-ea"/>
                <a:cs typeface="Arial" pitchFamily="34" charset="0"/>
              </a:rPr>
            </a:br>
            <a:endParaRPr lang="en-US" sz="1200" u="sng" kern="1200" dirty="0">
              <a:solidFill>
                <a:prstClr val="black"/>
              </a:solidFill>
              <a:latin typeface="+mj-lt"/>
              <a:ea typeface="+mn-ea"/>
              <a:cs typeface="Arial" pitchFamily="34" charset="0"/>
            </a:endParaRPr>
          </a:p>
          <a:p>
            <a:pPr marL="0" lvl="0" indent="0" defTabSz="4389120" eaLnBrk="1" fontAlgn="auto" hangingPunct="1">
              <a:spcBef>
                <a:spcPts val="0"/>
              </a:spcBef>
              <a:spcAft>
                <a:spcPts val="0"/>
              </a:spcAft>
              <a:buFont typeface="Wingdings" pitchFamily="2" charset="2"/>
              <a:buChar char="q"/>
            </a:pPr>
            <a:r>
              <a:rPr lang="en-US" sz="2800" kern="1200" dirty="0">
                <a:solidFill>
                  <a:prstClr val="black"/>
                </a:solidFill>
                <a:latin typeface="+mj-lt"/>
                <a:ea typeface="+mn-ea"/>
                <a:cs typeface="Arial" pitchFamily="34" charset="0"/>
              </a:rPr>
              <a:t> Provide  screening technology to school kitchens to identify contaminated chicken meat</a:t>
            </a:r>
            <a:r>
              <a:rPr lang="en-US" sz="2800" kern="1200" dirty="0" smtClean="0">
                <a:solidFill>
                  <a:prstClr val="black"/>
                </a:solidFill>
                <a:latin typeface="+mj-lt"/>
                <a:ea typeface="+mn-ea"/>
                <a:cs typeface="Arial" pitchFamily="34" charset="0"/>
              </a:rPr>
              <a:t>.</a:t>
            </a:r>
          </a:p>
          <a:p>
            <a:pPr marL="0" lvl="0" indent="0" defTabSz="4389120" eaLnBrk="1" fontAlgn="auto" hangingPunct="1">
              <a:spcBef>
                <a:spcPts val="0"/>
              </a:spcBef>
              <a:spcAft>
                <a:spcPts val="0"/>
              </a:spcAft>
              <a:buFont typeface="Wingdings" pitchFamily="2" charset="2"/>
              <a:buChar char="q"/>
            </a:pPr>
            <a:endParaRPr lang="en-US" sz="1200" kern="1200" dirty="0">
              <a:solidFill>
                <a:prstClr val="black"/>
              </a:solidFill>
              <a:latin typeface="+mj-lt"/>
              <a:ea typeface="+mn-ea"/>
              <a:cs typeface="Arial" pitchFamily="34" charset="0"/>
            </a:endParaRPr>
          </a:p>
          <a:p>
            <a:pPr marL="0" lvl="0" indent="0" defTabSz="4389120" eaLnBrk="1" fontAlgn="auto" hangingPunct="1">
              <a:spcBef>
                <a:spcPts val="0"/>
              </a:spcBef>
              <a:spcAft>
                <a:spcPts val="0"/>
              </a:spcAft>
              <a:buFont typeface="Wingdings" pitchFamily="2" charset="2"/>
              <a:buChar char="q"/>
            </a:pPr>
            <a:r>
              <a:rPr lang="en-US" sz="2800" kern="1200" dirty="0">
                <a:solidFill>
                  <a:prstClr val="black"/>
                </a:solidFill>
                <a:latin typeface="+mj-lt"/>
                <a:ea typeface="+mn-ea"/>
                <a:cs typeface="Arial" pitchFamily="34" charset="0"/>
              </a:rPr>
              <a:t> Prescribe rehydration fluids for all students with salmonella infections to help students feel better</a:t>
            </a:r>
            <a:r>
              <a:rPr lang="en-US" sz="2800" kern="1200" dirty="0" smtClean="0">
                <a:solidFill>
                  <a:prstClr val="black"/>
                </a:solidFill>
                <a:latin typeface="+mj-lt"/>
                <a:ea typeface="+mn-ea"/>
                <a:cs typeface="Arial" pitchFamily="34" charset="0"/>
              </a:rPr>
              <a:t>.</a:t>
            </a:r>
          </a:p>
          <a:p>
            <a:pPr marL="0" lvl="0" indent="0" defTabSz="4389120" eaLnBrk="1" fontAlgn="auto" hangingPunct="1">
              <a:spcBef>
                <a:spcPts val="0"/>
              </a:spcBef>
              <a:spcAft>
                <a:spcPts val="0"/>
              </a:spcAft>
              <a:buFont typeface="Wingdings" pitchFamily="2" charset="2"/>
              <a:buChar char="q"/>
            </a:pPr>
            <a:endParaRPr lang="en-US" sz="1200" u="sng" kern="1200" dirty="0">
              <a:solidFill>
                <a:prstClr val="black"/>
              </a:solidFill>
              <a:latin typeface="+mj-lt"/>
              <a:ea typeface="+mn-ea"/>
              <a:cs typeface="Arial" pitchFamily="34" charset="0"/>
            </a:endParaRPr>
          </a:p>
          <a:p>
            <a:pPr marL="0" lvl="0" indent="0" defTabSz="4389120" eaLnBrk="1" fontAlgn="auto" hangingPunct="1">
              <a:spcBef>
                <a:spcPts val="0"/>
              </a:spcBef>
              <a:spcAft>
                <a:spcPts val="0"/>
              </a:spcAft>
              <a:buFont typeface="Wingdings" pitchFamily="2" charset="2"/>
              <a:buChar char="q"/>
            </a:pPr>
            <a:r>
              <a:rPr lang="en-US" sz="2800" kern="1200" dirty="0">
                <a:solidFill>
                  <a:prstClr val="black"/>
                </a:solidFill>
                <a:latin typeface="+mj-lt"/>
                <a:ea typeface="+mn-ea"/>
                <a:cs typeface="Arial" pitchFamily="34" charset="0"/>
              </a:rPr>
              <a:t> Set up a Salmonella hotline for parents to get tips on how to care for a child with a Salmonella infection.</a:t>
            </a:r>
            <a:endParaRPr lang="en-US" sz="2800" kern="1200" dirty="0">
              <a:solidFill>
                <a:prstClr val="black"/>
              </a:solidFill>
              <a:latin typeface="+mj-lt"/>
              <a:ea typeface="+mn-ea"/>
              <a:cs typeface="+mn-cs"/>
            </a:endParaRPr>
          </a:p>
          <a:p>
            <a:endParaRPr lang="en-US" sz="2800" dirty="0">
              <a:latin typeface="+mj-lt"/>
            </a:endParaRPr>
          </a:p>
        </p:txBody>
      </p:sp>
    </p:spTree>
    <p:extLst>
      <p:ext uri="{BB962C8B-B14F-4D97-AF65-F5344CB8AC3E}">
        <p14:creationId xmlns:p14="http://schemas.microsoft.com/office/powerpoint/2010/main" val="3204149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Evaluation:</a:t>
            </a:r>
            <a:br>
              <a:rPr lang="en-US" b="1" dirty="0" smtClean="0"/>
            </a:br>
            <a:r>
              <a:rPr lang="en-US" b="1" dirty="0" smtClean="0"/>
              <a:t>Interview Questions</a:t>
            </a:r>
            <a:endParaRPr lang="en-US" b="1" dirty="0"/>
          </a:p>
        </p:txBody>
      </p:sp>
      <p:sp>
        <p:nvSpPr>
          <p:cNvPr id="3" name="Content Placeholder 2"/>
          <p:cNvSpPr>
            <a:spLocks noGrp="1"/>
          </p:cNvSpPr>
          <p:nvPr>
            <p:ph idx="1"/>
          </p:nvPr>
        </p:nvSpPr>
        <p:spPr>
          <a:xfrm>
            <a:off x="0" y="1600200"/>
            <a:ext cx="9144000" cy="4495800"/>
          </a:xfrm>
        </p:spPr>
        <p:txBody>
          <a:bodyPr/>
          <a:lstStyle/>
          <a:p>
            <a:r>
              <a:rPr lang="en-US" sz="2000" dirty="0" smtClean="0"/>
              <a:t>Please </a:t>
            </a:r>
            <a:r>
              <a:rPr lang="en-US" sz="2000" dirty="0"/>
              <a:t>tell me how you heard about the Public Health Advocacy Workshops? </a:t>
            </a:r>
          </a:p>
          <a:p>
            <a:pPr lvl="0"/>
            <a:r>
              <a:rPr lang="en-US" sz="2000" dirty="0"/>
              <a:t>I’m interested in your role with the Public Health Advocacy Workshops at your high school. Can you tell me about your role</a:t>
            </a:r>
            <a:r>
              <a:rPr lang="en-US" sz="2000" dirty="0" smtClean="0"/>
              <a:t>?</a:t>
            </a:r>
            <a:endParaRPr lang="en-US" sz="2000" dirty="0"/>
          </a:p>
          <a:p>
            <a:pPr lvl="0"/>
            <a:r>
              <a:rPr lang="en-US" sz="2000" dirty="0" smtClean="0"/>
              <a:t>Did </a:t>
            </a:r>
            <a:r>
              <a:rPr lang="en-US" sz="2000" dirty="0"/>
              <a:t>you try to start your own club as the way to bring Workshop series to your school? If so, what was your experience finding a faculty mentor? </a:t>
            </a:r>
          </a:p>
          <a:p>
            <a:pPr lvl="0"/>
            <a:r>
              <a:rPr lang="en-US" sz="2000" dirty="0" smtClean="0"/>
              <a:t>Were </a:t>
            </a:r>
            <a:r>
              <a:rPr lang="en-US" sz="2000" dirty="0"/>
              <a:t>there any important deadlines you had to meet? What did you do to meet these deadlines</a:t>
            </a:r>
            <a:r>
              <a:rPr lang="en-US" sz="2000" dirty="0" smtClean="0"/>
              <a:t>?</a:t>
            </a:r>
            <a:endParaRPr lang="en-US" sz="2000" dirty="0"/>
          </a:p>
          <a:p>
            <a:pPr lvl="0"/>
            <a:r>
              <a:rPr lang="en-US" sz="2000" dirty="0" smtClean="0"/>
              <a:t>If </a:t>
            </a:r>
            <a:r>
              <a:rPr lang="en-US" sz="2000" dirty="0"/>
              <a:t>you knew of other students who want to teach this Workshops in their high schools, what method (starting new club, joining another club) would you advise other students pursue? </a:t>
            </a:r>
          </a:p>
          <a:p>
            <a:pPr lvl="0"/>
            <a:r>
              <a:rPr lang="en-US" sz="2000" dirty="0"/>
              <a:t>If it’s ok with you, I’d like to talk to you about recruiting members to whom you taught the Workshops. What was the recruiting process like for you? What did you do</a:t>
            </a:r>
            <a:r>
              <a:rPr lang="en-US" sz="2000" dirty="0" smtClean="0"/>
              <a:t>?</a:t>
            </a:r>
            <a:endParaRPr lang="en-US" sz="2000" dirty="0"/>
          </a:p>
        </p:txBody>
      </p:sp>
    </p:spTree>
    <p:extLst>
      <p:ext uri="{BB962C8B-B14F-4D97-AF65-F5344CB8AC3E}">
        <p14:creationId xmlns:p14="http://schemas.microsoft.com/office/powerpoint/2010/main" val="3832067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b="1" dirty="0" smtClean="0">
                <a:ea typeface="ＭＳ Ｐゴシック" pitchFamily="33" charset="-128"/>
                <a:cs typeface="ＭＳ Ｐゴシック" pitchFamily="33" charset="-128"/>
              </a:rPr>
              <a:t>Workshop Dissemination</a:t>
            </a:r>
          </a:p>
        </p:txBody>
      </p:sp>
      <p:sp>
        <p:nvSpPr>
          <p:cNvPr id="2" name="Text Placeholder 1"/>
          <p:cNvSpPr>
            <a:spLocks noGrp="1"/>
          </p:cNvSpPr>
          <p:nvPr>
            <p:ph type="body" idx="1"/>
          </p:nvPr>
        </p:nvSpPr>
        <p:spPr/>
        <p:txBody>
          <a:bodyPr/>
          <a:lstStyle/>
          <a:p>
            <a:r>
              <a:rPr lang="en-US" dirty="0" smtClean="0"/>
              <a:t>What’s been done</a:t>
            </a:r>
            <a:endParaRPr lang="en-US" dirty="0"/>
          </a:p>
        </p:txBody>
      </p:sp>
      <p:sp>
        <p:nvSpPr>
          <p:cNvPr id="41987" name="Content Placeholder 2"/>
          <p:cNvSpPr>
            <a:spLocks noGrp="1"/>
          </p:cNvSpPr>
          <p:nvPr>
            <p:ph sz="half" idx="2"/>
          </p:nvPr>
        </p:nvSpPr>
        <p:spPr/>
        <p:txBody>
          <a:bodyPr/>
          <a:lstStyle/>
          <a:p>
            <a:pPr>
              <a:spcBef>
                <a:spcPts val="0"/>
              </a:spcBef>
              <a:spcAft>
                <a:spcPts val="0"/>
              </a:spcAft>
            </a:pPr>
            <a:r>
              <a:rPr lang="en-US" dirty="0" smtClean="0">
                <a:ea typeface="ＭＳ Ｐゴシック" pitchFamily="33" charset="-128"/>
                <a:cs typeface="ＭＳ Ｐゴシック" pitchFamily="33" charset="-128"/>
              </a:rPr>
              <a:t>Workshops have been posted on SMYSP site</a:t>
            </a:r>
          </a:p>
          <a:p>
            <a:pPr lvl="1">
              <a:spcBef>
                <a:spcPts val="0"/>
              </a:spcBef>
              <a:spcAft>
                <a:spcPts val="0"/>
              </a:spcAft>
            </a:pPr>
            <a:r>
              <a:rPr lang="en-US" dirty="0" smtClean="0">
                <a:ea typeface="ＭＳ Ｐゴシック" pitchFamily="33" charset="-128"/>
                <a:cs typeface="ＭＳ Ｐゴシック" pitchFamily="33" charset="-128"/>
              </a:rPr>
              <a:t>smysp.stanford.edu</a:t>
            </a:r>
          </a:p>
          <a:p>
            <a:pPr>
              <a:spcBef>
                <a:spcPts val="0"/>
              </a:spcBef>
              <a:spcAft>
                <a:spcPts val="0"/>
              </a:spcAft>
            </a:pPr>
            <a:r>
              <a:rPr lang="en-US" dirty="0" smtClean="0">
                <a:ea typeface="ＭＳ Ｐゴシック" pitchFamily="33" charset="-128"/>
                <a:cs typeface="ＭＳ Ｐゴシック" pitchFamily="33" charset="-128"/>
              </a:rPr>
              <a:t>Workshops have been disseminated to students  and after-school clubs who have expressed interest</a:t>
            </a:r>
          </a:p>
          <a:p>
            <a:pPr>
              <a:spcBef>
                <a:spcPts val="0"/>
              </a:spcBef>
              <a:spcAft>
                <a:spcPts val="0"/>
              </a:spcAft>
              <a:buFontTx/>
              <a:buNone/>
            </a:pPr>
            <a:endParaRPr lang="en-US" dirty="0" smtClean="0">
              <a:ea typeface="ＭＳ Ｐゴシック" pitchFamily="33" charset="-128"/>
              <a:cs typeface="ＭＳ Ｐゴシック" pitchFamily="33" charset="-128"/>
            </a:endParaRPr>
          </a:p>
        </p:txBody>
      </p:sp>
      <p:sp>
        <p:nvSpPr>
          <p:cNvPr id="3" name="Text Placeholder 2"/>
          <p:cNvSpPr>
            <a:spLocks noGrp="1"/>
          </p:cNvSpPr>
          <p:nvPr>
            <p:ph type="body" sz="quarter" idx="3"/>
          </p:nvPr>
        </p:nvSpPr>
        <p:spPr/>
        <p:txBody>
          <a:bodyPr/>
          <a:lstStyle/>
          <a:p>
            <a:r>
              <a:rPr lang="en-US" dirty="0" smtClean="0"/>
              <a:t>What we hope to do</a:t>
            </a:r>
            <a:endParaRPr lang="en-US" dirty="0"/>
          </a:p>
        </p:txBody>
      </p:sp>
      <p:sp>
        <p:nvSpPr>
          <p:cNvPr id="5" name="Content Placeholder 4"/>
          <p:cNvSpPr>
            <a:spLocks noGrp="1"/>
          </p:cNvSpPr>
          <p:nvPr>
            <p:ph sz="quarter" idx="4"/>
          </p:nvPr>
        </p:nvSpPr>
        <p:spPr>
          <a:xfrm>
            <a:off x="4645025" y="2174874"/>
            <a:ext cx="4498975" cy="4225925"/>
          </a:xfrm>
        </p:spPr>
        <p:txBody>
          <a:bodyPr/>
          <a:lstStyle/>
          <a:p>
            <a:pPr marL="342900" lvl="1" indent="-342900">
              <a:buFontTx/>
              <a:buChar char="•"/>
            </a:pPr>
            <a:r>
              <a:rPr lang="en-US" sz="2400" dirty="0" smtClean="0">
                <a:ea typeface="ＭＳ Ｐゴシック" pitchFamily="33" charset="-128"/>
                <a:cs typeface="ＭＳ Ｐゴシック" pitchFamily="33" charset="-128"/>
              </a:rPr>
              <a:t>Partner with career </a:t>
            </a:r>
            <a:r>
              <a:rPr lang="en-US" sz="2400" dirty="0">
                <a:ea typeface="ＭＳ Ｐゴシック" pitchFamily="33" charset="-128"/>
                <a:cs typeface="ＭＳ Ｐゴシック" pitchFamily="33" charset="-128"/>
              </a:rPr>
              <a:t>interest groups, </a:t>
            </a:r>
            <a:r>
              <a:rPr lang="en-US" sz="2400" dirty="0" smtClean="0">
                <a:ea typeface="ＭＳ Ｐゴシック" pitchFamily="33" charset="-128"/>
                <a:cs typeface="ＭＳ Ｐゴシック" pitchFamily="33" charset="-128"/>
              </a:rPr>
              <a:t>health magnet schools, and </a:t>
            </a:r>
            <a:r>
              <a:rPr lang="en-US" sz="2400" dirty="0">
                <a:ea typeface="ＭＳ Ｐゴシック" pitchFamily="33" charset="-128"/>
                <a:cs typeface="ＭＳ Ｐゴシック" pitchFamily="33" charset="-128"/>
              </a:rPr>
              <a:t>programs, </a:t>
            </a:r>
            <a:r>
              <a:rPr lang="en-US" sz="2400" dirty="0" smtClean="0">
                <a:ea typeface="ＭＳ Ｐゴシック" pitchFamily="33" charset="-128"/>
                <a:cs typeface="ＭＳ Ｐゴシック" pitchFamily="33" charset="-128"/>
              </a:rPr>
              <a:t>to spread the message of the Workshops to interested students</a:t>
            </a:r>
          </a:p>
          <a:p>
            <a:pPr marL="342900" lvl="1" indent="-342900">
              <a:buFontTx/>
              <a:buChar char="•"/>
            </a:pPr>
            <a:r>
              <a:rPr lang="en-US" sz="2400" dirty="0" smtClean="0">
                <a:ea typeface="ＭＳ Ｐゴシック" pitchFamily="33" charset="-128"/>
                <a:cs typeface="ＭＳ Ｐゴシック" pitchFamily="33" charset="-128"/>
              </a:rPr>
              <a:t>Develop relationships with teachers who would be interested in moderating clubs to teach the Workshops at their high school</a:t>
            </a:r>
            <a:endParaRPr lang="en-US" sz="2400" dirty="0">
              <a:ea typeface="ＭＳ Ｐゴシック" pitchFamily="33" charset="-128"/>
              <a:cs typeface="ＭＳ Ｐゴシック" pitchFamily="33" charset="-12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Discussion</a:t>
            </a:r>
            <a:endParaRPr lang="en-US" b="1" dirty="0"/>
          </a:p>
        </p:txBody>
      </p:sp>
      <p:sp>
        <p:nvSpPr>
          <p:cNvPr id="7" name="Content Placeholder 6"/>
          <p:cNvSpPr>
            <a:spLocks noGrp="1"/>
          </p:cNvSpPr>
          <p:nvPr>
            <p:ph idx="1"/>
          </p:nvPr>
        </p:nvSpPr>
        <p:spPr/>
        <p:txBody>
          <a:bodyPr/>
          <a:lstStyle/>
          <a:p>
            <a:r>
              <a:rPr lang="en-US" sz="2600" dirty="0" smtClean="0"/>
              <a:t>How do you think students can be supported as they attempt peer-education?</a:t>
            </a:r>
          </a:p>
          <a:p>
            <a:r>
              <a:rPr lang="en-US" sz="2600" dirty="0" smtClean="0"/>
              <a:t>What public health efforts exist at your school? </a:t>
            </a:r>
          </a:p>
          <a:p>
            <a:r>
              <a:rPr lang="en-US" sz="2600" dirty="0" smtClean="0"/>
              <a:t>How could the Workshops be utilized in your school?</a:t>
            </a:r>
          </a:p>
          <a:p>
            <a:r>
              <a:rPr lang="en-US" sz="2600" dirty="0"/>
              <a:t>Where do you locate resources for public health and other lessons? </a:t>
            </a:r>
          </a:p>
          <a:p>
            <a:r>
              <a:rPr lang="en-US" sz="2600" dirty="0" smtClean="0"/>
              <a:t>Other questions?</a:t>
            </a:r>
          </a:p>
          <a:p>
            <a:endParaRPr lang="en-US" dirty="0" smtClean="0"/>
          </a:p>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a:t>
            </a:r>
            <a:endParaRPr lang="en-US" b="1" dirty="0"/>
          </a:p>
        </p:txBody>
      </p:sp>
      <p:pic>
        <p:nvPicPr>
          <p:cNvPr id="11266" name="Picture 2" descr="C:\Users\Sejal\Pictures\Pictures\2011\Summer 2011\Stanford Health Advocacy Summer Camp 2011\summer 2011 00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7872" r="10797" b="-1"/>
          <a:stretch/>
        </p:blipFill>
        <p:spPr bwMode="auto">
          <a:xfrm>
            <a:off x="1828800" y="2114550"/>
            <a:ext cx="5324475" cy="3676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Need for Peer-led </a:t>
            </a:r>
            <a:br>
              <a:rPr lang="en-US" b="1" dirty="0" smtClean="0"/>
            </a:br>
            <a:r>
              <a:rPr lang="en-US" b="1" dirty="0" smtClean="0"/>
              <a:t>Public Health Education</a:t>
            </a:r>
            <a:endParaRPr lang="en-US" b="1" dirty="0"/>
          </a:p>
        </p:txBody>
      </p:sp>
      <p:sp>
        <p:nvSpPr>
          <p:cNvPr id="3" name="Content Placeholder 2"/>
          <p:cNvSpPr>
            <a:spLocks noGrp="1"/>
          </p:cNvSpPr>
          <p:nvPr>
            <p:ph idx="1"/>
          </p:nvPr>
        </p:nvSpPr>
        <p:spPr>
          <a:xfrm>
            <a:off x="304800" y="1600200"/>
            <a:ext cx="8610600" cy="4495800"/>
          </a:xfrm>
          <a:solidFill>
            <a:schemeClr val="bg1"/>
          </a:solidFill>
        </p:spPr>
        <p:txBody>
          <a:bodyPr/>
          <a:lstStyle/>
          <a:p>
            <a:r>
              <a:rPr lang="en-US" dirty="0"/>
              <a:t>Peer </a:t>
            </a:r>
            <a:r>
              <a:rPr lang="en-US" dirty="0" smtClean="0"/>
              <a:t>education can be cost-effective </a:t>
            </a:r>
            <a:r>
              <a:rPr lang="en-US" dirty="0"/>
              <a:t>and convey information accurately</a:t>
            </a:r>
            <a:r>
              <a:rPr lang="en-US" baseline="30000" dirty="0"/>
              <a:t>1</a:t>
            </a:r>
            <a:endParaRPr lang="en-US" dirty="0"/>
          </a:p>
          <a:p>
            <a:r>
              <a:rPr lang="en-US" dirty="0" smtClean="0"/>
              <a:t>Peer education rethinks traditional teaching roles, empowering students to primarily direct their learning through experiential activities, such as community mapping of assets and barriers to health</a:t>
            </a:r>
            <a:r>
              <a:rPr lang="en-US" baseline="30000" dirty="0" smtClean="0"/>
              <a:t>2</a:t>
            </a:r>
            <a:endParaRPr lang="en-US" baseline="30000" dirty="0"/>
          </a:p>
        </p:txBody>
      </p:sp>
      <p:sp>
        <p:nvSpPr>
          <p:cNvPr id="4" name="TextBox 3"/>
          <p:cNvSpPr txBox="1"/>
          <p:nvPr/>
        </p:nvSpPr>
        <p:spPr>
          <a:xfrm>
            <a:off x="762000" y="5638800"/>
            <a:ext cx="5943600" cy="307777"/>
          </a:xfrm>
          <a:prstGeom prst="rect">
            <a:avLst/>
          </a:prstGeom>
          <a:noFill/>
        </p:spPr>
        <p:txBody>
          <a:bodyPr wrap="square" lIns="0" tIns="0" rIns="0" bIns="0" rtlCol="0">
            <a:spAutoFit/>
          </a:bodyPr>
          <a:lstStyle/>
          <a:p>
            <a:pPr marL="228600" indent="-228600" algn="l">
              <a:buAutoNum type="arabicPeriod"/>
            </a:pPr>
            <a:r>
              <a:rPr lang="en-US" sz="1000" dirty="0" smtClean="0"/>
              <a:t>Jones</a:t>
            </a:r>
            <a:r>
              <a:rPr lang="en-US" sz="1000" dirty="0"/>
              <a:t>, 1992; Peers et al., 1993; Perry, 1989; Clements and </a:t>
            </a:r>
            <a:r>
              <a:rPr lang="en-US" sz="1000" dirty="0" err="1"/>
              <a:t>Buczkiewicz</a:t>
            </a:r>
            <a:r>
              <a:rPr lang="en-US" sz="1000" dirty="0"/>
              <a:t>, 1993; Jarvis </a:t>
            </a:r>
            <a:r>
              <a:rPr lang="en-US" sz="1000" dirty="0" smtClean="0"/>
              <a:t>1993. </a:t>
            </a:r>
          </a:p>
          <a:p>
            <a:pPr marL="228600" indent="-228600" algn="l">
              <a:buFontTx/>
              <a:buAutoNum type="arabicPeriod"/>
            </a:pPr>
            <a:r>
              <a:rPr lang="en-US" sz="1000" dirty="0" err="1" smtClean="0"/>
              <a:t>Catalani</a:t>
            </a:r>
            <a:r>
              <a:rPr lang="en-US" sz="1000" dirty="0" smtClean="0"/>
              <a:t> </a:t>
            </a:r>
            <a:r>
              <a:rPr lang="en-US" sz="1000" dirty="0"/>
              <a:t>and </a:t>
            </a:r>
            <a:r>
              <a:rPr lang="en-US" sz="1000" dirty="0" err="1"/>
              <a:t>Minkler</a:t>
            </a:r>
            <a:r>
              <a:rPr lang="en-US" sz="1000" dirty="0"/>
              <a:t>, 2009; Torres and </a:t>
            </a:r>
            <a:r>
              <a:rPr lang="en-US" sz="1000" dirty="0" err="1"/>
              <a:t>Noguera</a:t>
            </a:r>
            <a:r>
              <a:rPr lang="en-US" sz="1000" dirty="0"/>
              <a:t>, 2008; Turner and Shepherd, </a:t>
            </a:r>
            <a:r>
              <a:rPr lang="en-US" sz="1000" dirty="0" smtClean="0"/>
              <a:t>1999.</a:t>
            </a:r>
            <a:endParaRPr lang="en-US" sz="1000" dirty="0"/>
          </a:p>
        </p:txBody>
      </p:sp>
    </p:spTree>
    <p:extLst>
      <p:ext uri="{BB962C8B-B14F-4D97-AF65-F5344CB8AC3E}">
        <p14:creationId xmlns:p14="http://schemas.microsoft.com/office/powerpoint/2010/main" val="3576499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Advantages of Peer-led </a:t>
            </a:r>
            <a:br>
              <a:rPr lang="en-US" b="1" dirty="0" smtClean="0"/>
            </a:br>
            <a:r>
              <a:rPr lang="en-US" b="1" dirty="0" smtClean="0"/>
              <a:t>Public Health Education</a:t>
            </a:r>
            <a:endParaRPr lang="en-US" b="1" dirty="0"/>
          </a:p>
        </p:txBody>
      </p:sp>
      <p:sp>
        <p:nvSpPr>
          <p:cNvPr id="3" name="Content Placeholder 2"/>
          <p:cNvSpPr>
            <a:spLocks noGrp="1"/>
          </p:cNvSpPr>
          <p:nvPr>
            <p:ph idx="1"/>
          </p:nvPr>
        </p:nvSpPr>
        <p:spPr>
          <a:xfrm>
            <a:off x="0" y="1600200"/>
            <a:ext cx="9144000" cy="5257800"/>
          </a:xfrm>
          <a:solidFill>
            <a:schemeClr val="bg1"/>
          </a:solidFill>
        </p:spPr>
        <p:txBody>
          <a:bodyPr/>
          <a:lstStyle/>
          <a:p>
            <a:r>
              <a:rPr lang="en-US" sz="2400" dirty="0" smtClean="0"/>
              <a:t>Flexible format</a:t>
            </a:r>
          </a:p>
          <a:p>
            <a:pPr lvl="1"/>
            <a:r>
              <a:rPr lang="en-US" sz="2000" dirty="0" smtClean="0"/>
              <a:t>Can be taught during lunch, after-school and weekend meetings</a:t>
            </a:r>
          </a:p>
          <a:p>
            <a:pPr lvl="1"/>
            <a:r>
              <a:rPr lang="en-US" sz="2000" dirty="0" smtClean="0"/>
              <a:t>Not limited by class time or teacher availability</a:t>
            </a:r>
            <a:endParaRPr lang="en-US" sz="2000" dirty="0"/>
          </a:p>
          <a:p>
            <a:r>
              <a:rPr lang="en-US" sz="2400" dirty="0" smtClean="0"/>
              <a:t>Avoids the constraints of state education standards</a:t>
            </a:r>
          </a:p>
          <a:p>
            <a:r>
              <a:rPr lang="en-US" sz="2400" dirty="0" smtClean="0"/>
              <a:t>Capitalizes </a:t>
            </a:r>
            <a:r>
              <a:rPr lang="en-US" sz="2400" dirty="0"/>
              <a:t>on the influence teenagers have on each other’s beliefs about health and health </a:t>
            </a:r>
            <a:r>
              <a:rPr lang="en-US" sz="2400" dirty="0" smtClean="0"/>
              <a:t>behaviors</a:t>
            </a:r>
            <a:endParaRPr lang="en-US" sz="2400" dirty="0"/>
          </a:p>
          <a:p>
            <a:r>
              <a:rPr lang="en-US" sz="2400" dirty="0" smtClean="0"/>
              <a:t>Student-directed: students choose activities and volunteer service that they find meaningful and enjoy</a:t>
            </a:r>
          </a:p>
          <a:p>
            <a:r>
              <a:rPr lang="en-US" sz="2400" dirty="0" smtClean="0"/>
              <a:t>Students tend to focus on local resources and health issues. This focus gives students a local understanding of public health that they can use to change their personal and community health</a:t>
            </a:r>
            <a:endParaRPr lang="en-US" sz="2400" dirty="0"/>
          </a:p>
          <a:p>
            <a:r>
              <a:rPr lang="en-US" sz="2400" dirty="0" smtClean="0"/>
              <a:t>Students say it’s more fun!</a:t>
            </a:r>
            <a:endParaRPr lang="en-US" sz="2400" dirty="0"/>
          </a:p>
        </p:txBody>
      </p:sp>
    </p:spTree>
    <p:extLst>
      <p:ext uri="{BB962C8B-B14F-4D97-AF65-F5344CB8AC3E}">
        <p14:creationId xmlns:p14="http://schemas.microsoft.com/office/powerpoint/2010/main" val="18982406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ejal\Pictures\Pictures\2011\Stanford Health Advocacy Summer Camp 2011\summer 2011 0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843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C-Template-White">
  <a:themeElements>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fontScheme name="SPRC-Template-Whit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SPRC-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RC-Templat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RC-Templat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RC-Templat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RC-Templat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RC-Templat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RC-Template-Whi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RC-Templat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RC-Templat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RC-Templat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RC-Templat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RC-Templat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PRC-Template-White">
  <a:themeElements>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fontScheme name="SPRC-Template-Whit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lnDef>
  </a:objectDefaults>
  <a:extraClrSchemeLst>
    <a:extraClrScheme>
      <a:clrScheme name="SPRC-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RC-Templat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RC-Templat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RC-Templat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RC-Templat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RC-Templat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RC-Template-Whi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RC-Templat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RC-Templat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RC-Templat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RC-Templat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RC-Templat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1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1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S001018804">
  <a:themeElements>
    <a:clrScheme name="FoodPyrPres_al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oodPyrPres_ally">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oodPyrPres_al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oodPyrPres_all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oodPyrPres_all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oodPyrPres_all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oodPyrPres_all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oodPyrPres_all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oodPyrPres_all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oodPyrPres_all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oodPyrPres_all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oodPyrPres_all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oodPyrPres_all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oodPyrPres_all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Fortmann Work:Users:sfortmann:Documents:Tasks:4-In Progress:SPRC PP Template:SPRC-Template-White.pot.ppt</Template>
  <TotalTime>15790</TotalTime>
  <Words>4035</Words>
  <Application>Microsoft Office PowerPoint</Application>
  <PresentationFormat>On-screen Show (4:3)</PresentationFormat>
  <Paragraphs>413</Paragraphs>
  <Slides>65</Slides>
  <Notes>5</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65</vt:i4>
      </vt:variant>
    </vt:vector>
  </HeadingPairs>
  <TitlesOfParts>
    <vt:vector size="74" baseType="lpstr">
      <vt:lpstr>SPRC-Template-White</vt:lpstr>
      <vt:lpstr>1_SPRC-Template-White</vt:lpstr>
      <vt:lpstr>Clouds</vt:lpstr>
      <vt:lpstr>1_Office Theme</vt:lpstr>
      <vt:lpstr>2_Office Theme</vt:lpstr>
      <vt:lpstr>TS001018804</vt:lpstr>
      <vt:lpstr>1_Clouds</vt:lpstr>
      <vt:lpstr>Technic</vt:lpstr>
      <vt:lpstr>Worksheet</vt:lpstr>
      <vt:lpstr> Public Health Advocacy Workshops:  A Peer-Led Model for Public Health Education</vt:lpstr>
      <vt:lpstr>Presentation Outline</vt:lpstr>
      <vt:lpstr>Public Health Education in High Schools</vt:lpstr>
      <vt:lpstr>Public Health Advocacy Curriculum</vt:lpstr>
      <vt:lpstr>Advantages of Teacher-led  Public Health Education</vt:lpstr>
      <vt:lpstr>Peer-led Education</vt:lpstr>
      <vt:lpstr>Need for Peer-led  Public Health Education</vt:lpstr>
      <vt:lpstr>Advantages of Peer-led  Public Health Education</vt:lpstr>
      <vt:lpstr>PowerPoint Presentation</vt:lpstr>
      <vt:lpstr>Health Advocacy Summer Camp: Overview</vt:lpstr>
      <vt:lpstr>Health Advocacy Summer Camp: Demographics</vt:lpstr>
      <vt:lpstr>Health Advocacy Summer Camp: Content</vt:lpstr>
      <vt:lpstr>Health Advocacy Summer Camp: Health Disparities Mapping</vt:lpstr>
      <vt:lpstr>Health Advocacy Summer Camp: City Council Meeting</vt:lpstr>
      <vt:lpstr>Health Advocacy Summer Camp: City Council Meeting</vt:lpstr>
      <vt:lpstr>Health Advocacy Summer Camp: Student Advocacy Projects</vt:lpstr>
      <vt:lpstr>“So pure, we promise nothing”:  a diagnosis of bottled water</vt:lpstr>
      <vt:lpstr>PowerPoint Presentation</vt:lpstr>
      <vt:lpstr>Nutrition</vt:lpstr>
      <vt:lpstr>Healthy Plate Posters in Evergreen Elementary</vt:lpstr>
      <vt:lpstr>Project Hypothesis: Concern for grades leads Monta Vista students to exercise less</vt:lpstr>
      <vt:lpstr>Activity Selection</vt:lpstr>
      <vt:lpstr>Beef Dangers</vt:lpstr>
      <vt:lpstr>City-wide Advocacy</vt:lpstr>
      <vt:lpstr>Health Advocacy Summer Camp: Evaluation</vt:lpstr>
      <vt:lpstr>Health Advocacy Summer Camp: Knowledge</vt:lpstr>
      <vt:lpstr>Health Advocacy Summer Camp: Skills</vt:lpstr>
      <vt:lpstr>Health Advocacy Summer Camp: Self-Efficacy</vt:lpstr>
      <vt:lpstr>Health Advocacy Summer Camp: Short-Term Impact</vt:lpstr>
      <vt:lpstr>Health Advocacy Summer Camp: Long-Term Impact</vt:lpstr>
      <vt:lpstr>Health Advocacy Summer Camp: Summary</vt:lpstr>
      <vt:lpstr>PowerPoint Presentation</vt:lpstr>
      <vt:lpstr>Public Health Advocacy Workshops: Development</vt:lpstr>
      <vt:lpstr>Public Health Advocacy Workshops: Format</vt:lpstr>
      <vt:lpstr>Workshop One: Understanding Health Overview</vt:lpstr>
      <vt:lpstr>Workshop One: Understanding Health Content</vt:lpstr>
      <vt:lpstr>Workshop One: Understanding Health Upstream Causes Flow Chart</vt:lpstr>
      <vt:lpstr>Workshop One: Understanding Health Case Study</vt:lpstr>
      <vt:lpstr>Workshop One: Understanding Health Case Study</vt:lpstr>
      <vt:lpstr>Workshop One: Understanding Health Health Intervention</vt:lpstr>
      <vt:lpstr>Workshop One: Understanding Health Health Interventions</vt:lpstr>
      <vt:lpstr>Workshop One: Understanding Health Health Intervention</vt:lpstr>
      <vt:lpstr>Workshop One: Understanding Health Health Interventions</vt:lpstr>
      <vt:lpstr>Workshop Two: Volunteer Service Overview</vt:lpstr>
      <vt:lpstr>Workshop Two: Volunteer Service Example</vt:lpstr>
      <vt:lpstr>Workshop Three: Moving Towards Action Overview</vt:lpstr>
      <vt:lpstr>Workshop Three: Moving Towards Action Content</vt:lpstr>
      <vt:lpstr>Workshop Three: Moving Towards Action Identifying Local Health Interventions</vt:lpstr>
      <vt:lpstr>Workshop Three: Moving Towards Action Brainstorming Pledge Ideas</vt:lpstr>
      <vt:lpstr>Workshop Three: Moving Towards Action Defining the Pledge</vt:lpstr>
      <vt:lpstr>Workshop Methods</vt:lpstr>
      <vt:lpstr>Workshop Implementation: Recruitment</vt:lpstr>
      <vt:lpstr>Workshop Implementation: Recruitment</vt:lpstr>
      <vt:lpstr>Workshop Implementation: Training</vt:lpstr>
      <vt:lpstr>Workshop Implementation: Training and Delivery</vt:lpstr>
      <vt:lpstr>Workshop Implementation: Delivery</vt:lpstr>
      <vt:lpstr>Workshop Implementation: Strengths and Limitations</vt:lpstr>
      <vt:lpstr>Workshop Evaluation: Overview</vt:lpstr>
      <vt:lpstr>Workshop Evaluation:  Case-Based Questions</vt:lpstr>
      <vt:lpstr>Workshop Evaluation:  Case-Based Questions</vt:lpstr>
      <vt:lpstr>Workshop Evaluation: Case-based Questions</vt:lpstr>
      <vt:lpstr>Workshop Evaluation: Interview Questions</vt:lpstr>
      <vt:lpstr>Workshop Dissemination</vt:lpstr>
      <vt:lpstr>Discussion</vt:lpstr>
      <vt:lpstr>Thank You</vt:lpstr>
    </vt:vector>
  </TitlesOfParts>
  <Company>뿿지뿿줠ӘȰ珬뿿_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Fortmann</dc:creator>
  <cp:lastModifiedBy>Sejal</cp:lastModifiedBy>
  <cp:revision>772</cp:revision>
  <cp:lastPrinted>2013-03-11T13:45:29Z</cp:lastPrinted>
  <dcterms:created xsi:type="dcterms:W3CDTF">2010-10-18T18:03:18Z</dcterms:created>
  <dcterms:modified xsi:type="dcterms:W3CDTF">2013-03-11T14:54:22Z</dcterms:modified>
</cp:coreProperties>
</file>